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75"/>
  </p:handoutMasterIdLst>
  <p:sldIdLst>
    <p:sldId id="678" r:id="rId3"/>
    <p:sldId id="2251" r:id="rId5"/>
    <p:sldId id="2582" r:id="rId6"/>
    <p:sldId id="2504" r:id="rId7"/>
    <p:sldId id="2505" r:id="rId8"/>
    <p:sldId id="2506" r:id="rId9"/>
    <p:sldId id="2507" r:id="rId10"/>
    <p:sldId id="2508" r:id="rId11"/>
    <p:sldId id="2509" r:id="rId12"/>
    <p:sldId id="2510" r:id="rId13"/>
    <p:sldId id="2513" r:id="rId14"/>
    <p:sldId id="2514" r:id="rId15"/>
    <p:sldId id="2515" r:id="rId16"/>
    <p:sldId id="2516" r:id="rId17"/>
    <p:sldId id="2517" r:id="rId18"/>
    <p:sldId id="2518" r:id="rId19"/>
    <p:sldId id="2519" r:id="rId20"/>
    <p:sldId id="2511" r:id="rId21"/>
    <p:sldId id="2520" r:id="rId22"/>
    <p:sldId id="2522" r:id="rId23"/>
    <p:sldId id="2523" r:id="rId24"/>
    <p:sldId id="2524" r:id="rId25"/>
    <p:sldId id="2525" r:id="rId26"/>
    <p:sldId id="2526" r:id="rId27"/>
    <p:sldId id="2546" r:id="rId28"/>
    <p:sldId id="2548" r:id="rId29"/>
    <p:sldId id="2549" r:id="rId30"/>
    <p:sldId id="2550" r:id="rId31"/>
    <p:sldId id="2527" r:id="rId32"/>
    <p:sldId id="2528" r:id="rId33"/>
    <p:sldId id="2529" r:id="rId34"/>
    <p:sldId id="2530" r:id="rId35"/>
    <p:sldId id="2531" r:id="rId36"/>
    <p:sldId id="2532" r:id="rId37"/>
    <p:sldId id="2533" r:id="rId38"/>
    <p:sldId id="2534" r:id="rId39"/>
    <p:sldId id="2535" r:id="rId40"/>
    <p:sldId id="2536" r:id="rId41"/>
    <p:sldId id="2537" r:id="rId42"/>
    <p:sldId id="2538" r:id="rId43"/>
    <p:sldId id="2539" r:id="rId44"/>
    <p:sldId id="2540" r:id="rId45"/>
    <p:sldId id="2541" r:id="rId46"/>
    <p:sldId id="2542" r:id="rId47"/>
    <p:sldId id="2543" r:id="rId48"/>
    <p:sldId id="2544" r:id="rId49"/>
    <p:sldId id="2545" r:id="rId50"/>
    <p:sldId id="2521" r:id="rId51"/>
    <p:sldId id="2551" r:id="rId52"/>
    <p:sldId id="2512" r:id="rId53"/>
    <p:sldId id="2552" r:id="rId54"/>
    <p:sldId id="2553" r:id="rId55"/>
    <p:sldId id="2554" r:id="rId56"/>
    <p:sldId id="2564" r:id="rId57"/>
    <p:sldId id="2565" r:id="rId58"/>
    <p:sldId id="2566" r:id="rId59"/>
    <p:sldId id="2567" r:id="rId60"/>
    <p:sldId id="2568" r:id="rId61"/>
    <p:sldId id="2569" r:id="rId62"/>
    <p:sldId id="2570" r:id="rId63"/>
    <p:sldId id="2571" r:id="rId64"/>
    <p:sldId id="2555" r:id="rId65"/>
    <p:sldId id="2572" r:id="rId66"/>
    <p:sldId id="2573" r:id="rId67"/>
    <p:sldId id="2574" r:id="rId68"/>
    <p:sldId id="2577" r:id="rId69"/>
    <p:sldId id="2578" r:id="rId70"/>
    <p:sldId id="2579" r:id="rId71"/>
    <p:sldId id="2580" r:id="rId72"/>
    <p:sldId id="2581" r:id="rId73"/>
    <p:sldId id="2576" r:id="rId74"/>
  </p:sldIdLst>
  <p:sldSz cx="9144000" cy="6858000" type="screen4x3"/>
  <p:notesSz cx="6858000" cy="9144000"/>
  <p:custDataLst>
    <p:tags r:id="rId80"/>
  </p:custDataLst>
  <p:defaultTextStyle>
    <a:defPPr>
      <a:defRPr lang="zh-CN"/>
    </a:defPPr>
    <a:lvl1pPr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0310D9D1-EFE8-4D58-9FEC-A996BF8CFBD7}">
          <p14:sldIdLst>
            <p14:sldId id="678"/>
          </p14:sldIdLst>
        </p14:section>
        <p14:section name="8.1" id="{4720BE6E-356C-4977-A11E-9565EC44BE0F}">
          <p14:sldIdLst>
            <p14:sldId id="2251"/>
            <p14:sldId id="2582"/>
            <p14:sldId id="2504"/>
            <p14:sldId id="2505"/>
            <p14:sldId id="2506"/>
            <p14:sldId id="2507"/>
            <p14:sldId id="2508"/>
            <p14:sldId id="2509"/>
          </p14:sldIdLst>
        </p14:section>
        <p14:section name="8.2" id="{B08299BB-1A8F-40D9-9A97-161AF904199D}">
          <p14:sldIdLst>
            <p14:sldId id="2510"/>
            <p14:sldId id="2513"/>
            <p14:sldId id="2514"/>
            <p14:sldId id="2515"/>
            <p14:sldId id="2516"/>
            <p14:sldId id="2517"/>
            <p14:sldId id="2518"/>
            <p14:sldId id="2519"/>
            <p14:sldId id="2511"/>
            <p14:sldId id="2520"/>
            <p14:sldId id="2522"/>
            <p14:sldId id="2523"/>
            <p14:sldId id="2524"/>
            <p14:sldId id="2525"/>
            <p14:sldId id="2526"/>
            <p14:sldId id="2546"/>
            <p14:sldId id="2548"/>
            <p14:sldId id="2549"/>
            <p14:sldId id="2550"/>
            <p14:sldId id="2527"/>
            <p14:sldId id="2528"/>
            <p14:sldId id="2529"/>
            <p14:sldId id="2530"/>
            <p14:sldId id="2531"/>
            <p14:sldId id="2532"/>
            <p14:sldId id="2533"/>
            <p14:sldId id="2534"/>
            <p14:sldId id="2535"/>
            <p14:sldId id="2536"/>
            <p14:sldId id="2537"/>
            <p14:sldId id="2538"/>
            <p14:sldId id="2539"/>
            <p14:sldId id="2540"/>
            <p14:sldId id="2541"/>
            <p14:sldId id="2542"/>
            <p14:sldId id="2543"/>
            <p14:sldId id="2544"/>
            <p14:sldId id="2545"/>
            <p14:sldId id="2521"/>
            <p14:sldId id="2551"/>
            <p14:sldId id="2512"/>
            <p14:sldId id="2552"/>
            <p14:sldId id="2553"/>
            <p14:sldId id="2554"/>
            <p14:sldId id="2564"/>
            <p14:sldId id="2565"/>
            <p14:sldId id="2566"/>
            <p14:sldId id="2567"/>
            <p14:sldId id="2568"/>
            <p14:sldId id="2569"/>
            <p14:sldId id="2570"/>
            <p14:sldId id="2571"/>
            <p14:sldId id="2555"/>
            <p14:sldId id="2572"/>
            <p14:sldId id="2573"/>
            <p14:sldId id="2574"/>
            <p14:sldId id="2577"/>
            <p14:sldId id="2578"/>
            <p14:sldId id="2579"/>
            <p14:sldId id="2580"/>
            <p14:sldId id="2581"/>
            <p14:sldId id="2576"/>
          </p14:sldIdLst>
        </p14:section>
      </p14:sectionLst>
    </p:ext>
    <p:ext uri="{EFAFB233-063F-42B5-8137-9DF3F51BA10A}">
      <p15:sldGuideLst xmlns:p15="http://schemas.microsoft.com/office/powerpoint/2012/main">
        <p15:guide id="1" orient="horz" pos="2296" userDrawn="1">
          <p15:clr>
            <a:srgbClr val="A4A3A4"/>
          </p15:clr>
        </p15:guide>
        <p15:guide id="2" pos="28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健君" initials="G" lastIdx="1" clrIdx="0"/>
  <p:cmAuthor id="1" name="ThinkPad USER" initials="T" lastIdx="2" clrIdx="0"/>
  <p:cmAuthor id="2" name="JY" initials="J"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5BFF"/>
    <a:srgbClr val="CC99FF"/>
    <a:srgbClr val="FFCCFF"/>
    <a:srgbClr val="CCECFF"/>
    <a:srgbClr val="FF9900"/>
    <a:srgbClr val="663300"/>
    <a:srgbClr val="3366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9" autoAdjust="0"/>
    <p:restoredTop sz="81400" autoAdjust="0"/>
  </p:normalViewPr>
  <p:slideViewPr>
    <p:cSldViewPr showGuides="1">
      <p:cViewPr varScale="1">
        <p:scale>
          <a:sx n="82" d="100"/>
          <a:sy n="82" d="100"/>
        </p:scale>
        <p:origin x="1764" y="56"/>
      </p:cViewPr>
      <p:guideLst>
        <p:guide orient="horz" pos="2296"/>
        <p:guide pos="2866"/>
      </p:guideLst>
    </p:cSldViewPr>
  </p:slideViewPr>
  <p:notesTextViewPr>
    <p:cViewPr>
      <p:scale>
        <a:sx n="100" d="100"/>
        <a:sy n="100" d="100"/>
      </p:scale>
      <p:origin x="0" y="0"/>
    </p:cViewPr>
  </p:notesTextViewPr>
  <p:sorterViewPr>
    <p:cViewPr>
      <p:scale>
        <a:sx n="66" d="100"/>
        <a:sy n="66" d="100"/>
      </p:scale>
      <p:origin x="0" y="1465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gs" Target="tags/tag1.xml"/><Relationship Id="rId8" Type="http://schemas.openxmlformats.org/officeDocument/2006/relationships/slide" Target="slides/slide5.xml"/><Relationship Id="rId79" Type="http://schemas.openxmlformats.org/officeDocument/2006/relationships/commentAuthors" Target="commentAuthors.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C366BBF-5A4A-4682-8A83-309A855A87B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E1130B24-7B07-4CE8-A175-CBBCAD56F985}">
      <dgm:prSet phldrT="[文本]"/>
      <dgm:spPr>
        <a:solidFill>
          <a:srgbClr val="ED7D31"/>
        </a:solidFill>
      </dgm:spPr>
      <dgm:t>
        <a:bodyPr/>
        <a:lstStyle/>
        <a:p>
          <a:r>
            <a:rPr lang="zh-CN" altLang="en-US" dirty="0" smtClean="0">
              <a:solidFill>
                <a:schemeClr val="bg1"/>
              </a:solidFill>
              <a:ea typeface="宋体" panose="02010600030101010101" pitchFamily="2" charset="-122"/>
            </a:rPr>
            <a:t>形式特征</a:t>
          </a:r>
          <a:endParaRPr lang="zh-CN" altLang="en-US" dirty="0">
            <a:solidFill>
              <a:schemeClr val="bg1"/>
            </a:solidFill>
          </a:endParaRPr>
        </a:p>
      </dgm:t>
    </dgm:pt>
    <dgm:pt modelId="{8B24A040-4915-4775-8232-C7C7D3DBFF5A}" cxnId="{0C9BD8C6-F147-4DA7-8043-D622D3353FB7}" type="parTrans">
      <dgm:prSet/>
      <dgm:spPr/>
      <dgm:t>
        <a:bodyPr/>
        <a:lstStyle/>
        <a:p>
          <a:endParaRPr lang="zh-CN" altLang="en-US"/>
        </a:p>
      </dgm:t>
    </dgm:pt>
    <dgm:pt modelId="{49DD6CE0-47CB-40CB-BE7C-4FF8E64CF594}" cxnId="{0C9BD8C6-F147-4DA7-8043-D622D3353FB7}" type="sibTrans">
      <dgm:prSet/>
      <dgm:spPr/>
      <dgm:t>
        <a:bodyPr/>
        <a:lstStyle/>
        <a:p>
          <a:endParaRPr lang="zh-CN" altLang="en-US"/>
        </a:p>
      </dgm:t>
    </dgm:pt>
    <dgm:pt modelId="{ED35C8EB-BA27-4D32-A193-EE2173A91D68}">
      <dgm:prSet/>
      <dgm:spPr>
        <a:solidFill>
          <a:srgbClr val="A5A5A5"/>
        </a:solidFill>
      </dgm:spPr>
      <dgm:t>
        <a:bodyPr/>
        <a:lstStyle/>
        <a:p>
          <a:r>
            <a:rPr lang="zh-CN" altLang="en-US" dirty="0" smtClean="0">
              <a:solidFill>
                <a:srgbClr val="FF0000"/>
              </a:solidFill>
              <a:ea typeface="宋体" panose="02010600030101010101" pitchFamily="2" charset="-122"/>
            </a:rPr>
            <a:t>组织特征</a:t>
          </a:r>
          <a:endParaRPr lang="en-US" altLang="zh-CN" dirty="0" smtClean="0">
            <a:solidFill>
              <a:srgbClr val="FF0000"/>
            </a:solidFill>
            <a:ea typeface="宋体" panose="02010600030101010101" pitchFamily="2" charset="-122"/>
          </a:endParaRPr>
        </a:p>
      </dgm:t>
    </dgm:pt>
    <dgm:pt modelId="{BA2A636F-459B-489B-8C93-01E85C2F9639}" cxnId="{590CE00D-25BA-4DF5-A142-27CE3740D9E8}" type="parTrans">
      <dgm:prSet/>
      <dgm:spPr/>
      <dgm:t>
        <a:bodyPr/>
        <a:lstStyle/>
        <a:p>
          <a:endParaRPr lang="zh-CN" altLang="en-US"/>
        </a:p>
      </dgm:t>
    </dgm:pt>
    <dgm:pt modelId="{09298977-8954-4E26-B4C5-3F4C32C8CB7E}" cxnId="{590CE00D-25BA-4DF5-A142-27CE3740D9E8}" type="sibTrans">
      <dgm:prSet/>
      <dgm:spPr/>
      <dgm:t>
        <a:bodyPr/>
        <a:lstStyle/>
        <a:p>
          <a:endParaRPr lang="zh-CN" altLang="en-US"/>
        </a:p>
      </dgm:t>
    </dgm:pt>
    <dgm:pt modelId="{12C2471F-374D-4660-B4B0-EE7230A67290}">
      <dgm:prSet/>
      <dgm:spPr>
        <a:solidFill>
          <a:srgbClr val="FFC000"/>
        </a:solidFill>
      </dgm:spPr>
      <dgm:t>
        <a:bodyPr/>
        <a:lstStyle/>
        <a:p>
          <a:r>
            <a:rPr lang="zh-CN" altLang="en-US" dirty="0" smtClean="0">
              <a:solidFill>
                <a:srgbClr val="FF0000"/>
              </a:solidFill>
              <a:ea typeface="宋体" panose="02010600030101010101" pitchFamily="2" charset="-122"/>
            </a:rPr>
            <a:t>链接特征</a:t>
          </a:r>
          <a:endParaRPr lang="en-US" altLang="zh-CN" dirty="0" smtClean="0">
            <a:solidFill>
              <a:srgbClr val="FF0000"/>
            </a:solidFill>
            <a:ea typeface="宋体" panose="02010600030101010101" pitchFamily="2" charset="-122"/>
          </a:endParaRPr>
        </a:p>
      </dgm:t>
    </dgm:pt>
    <dgm:pt modelId="{A56A9EE7-D660-40C9-9470-1F456B38DBDB}" cxnId="{CA0542E4-3291-4D8A-B306-3EDB163B7CC4}" type="parTrans">
      <dgm:prSet/>
      <dgm:spPr/>
      <dgm:t>
        <a:bodyPr/>
        <a:lstStyle/>
        <a:p>
          <a:endParaRPr lang="zh-CN" altLang="en-US"/>
        </a:p>
      </dgm:t>
    </dgm:pt>
    <dgm:pt modelId="{3B61C58D-EB5A-47FA-BBE6-1FEB315295B2}" cxnId="{CA0542E4-3291-4D8A-B306-3EDB163B7CC4}" type="sibTrans">
      <dgm:prSet/>
      <dgm:spPr/>
      <dgm:t>
        <a:bodyPr/>
        <a:lstStyle/>
        <a:p>
          <a:endParaRPr lang="zh-CN" altLang="en-US"/>
        </a:p>
      </dgm:t>
    </dgm:pt>
    <dgm:pt modelId="{05C6CFC6-F720-4A3B-A6A2-66E916B909C4}">
      <dgm:prSet/>
      <dgm:spPr/>
      <dgm:t>
        <a:bodyPr/>
        <a:lstStyle/>
        <a:p>
          <a:r>
            <a:rPr lang="zh-CN" altLang="en-US" dirty="0" smtClean="0">
              <a:ea typeface="宋体" panose="02010600030101010101" pitchFamily="2" charset="-122"/>
            </a:rPr>
            <a:t>价值特征</a:t>
          </a:r>
          <a:endParaRPr lang="en-US" altLang="zh-CN" dirty="0" smtClean="0">
            <a:ea typeface="宋体" panose="02010600030101010101" pitchFamily="2" charset="-122"/>
          </a:endParaRPr>
        </a:p>
      </dgm:t>
    </dgm:pt>
    <dgm:pt modelId="{DA976649-0682-4BD8-8CA8-54D3AAFD5315}" cxnId="{9E4A0476-F3D2-4AA5-967C-6B083599784F}" type="parTrans">
      <dgm:prSet/>
      <dgm:spPr/>
      <dgm:t>
        <a:bodyPr/>
        <a:lstStyle/>
        <a:p>
          <a:endParaRPr lang="zh-CN" altLang="en-US"/>
        </a:p>
      </dgm:t>
    </dgm:pt>
    <dgm:pt modelId="{FBD7081C-9C2F-42A4-AA97-91D64BF29140}" cxnId="{9E4A0476-F3D2-4AA5-967C-6B083599784F}" type="sibTrans">
      <dgm:prSet/>
      <dgm:spPr/>
      <dgm:t>
        <a:bodyPr/>
        <a:lstStyle/>
        <a:p>
          <a:endParaRPr lang="zh-CN" altLang="en-US"/>
        </a:p>
      </dgm:t>
    </dgm:pt>
    <dgm:pt modelId="{139576D3-A6B9-4B4E-939E-800685E3007C}">
      <dgm:prSet phldrT="[文本]"/>
      <dgm:spPr/>
      <dgm:t>
        <a:bodyPr/>
        <a:lstStyle/>
        <a:p>
          <a:r>
            <a:rPr lang="zh-CN" altLang="en-US" dirty="0" smtClean="0"/>
            <a:t>包括信息源网站、纸质出版物、电子出版物内外包装等产品或媒介的排版美工水平，引用图片的清晰度、大小、纸张质量，印刷质量，印刷错误数量及程度，风格是否稳定统一，以及其他视觉、触觉等可以评价的外在指标</a:t>
          </a:r>
          <a:endParaRPr lang="zh-CN" altLang="en-US" dirty="0"/>
        </a:p>
      </dgm:t>
    </dgm:pt>
    <dgm:pt modelId="{E59B6E48-A8B1-48B8-A1D9-42D5A51BF5C8}" cxnId="{0232F30E-DD4F-4572-A195-D55909B20EF5}" type="parTrans">
      <dgm:prSet/>
      <dgm:spPr/>
      <dgm:t>
        <a:bodyPr/>
        <a:lstStyle/>
        <a:p>
          <a:endParaRPr lang="zh-CN" altLang="en-US"/>
        </a:p>
      </dgm:t>
    </dgm:pt>
    <dgm:pt modelId="{9F2ACEE5-FC8F-4D97-BD16-EA03419F6BE0}" cxnId="{0232F30E-DD4F-4572-A195-D55909B20EF5}" type="sibTrans">
      <dgm:prSet/>
      <dgm:spPr/>
      <dgm:t>
        <a:bodyPr/>
        <a:lstStyle/>
        <a:p>
          <a:endParaRPr lang="zh-CN" altLang="en-US"/>
        </a:p>
      </dgm:t>
    </dgm:pt>
    <dgm:pt modelId="{ABA8A397-D705-4E3C-98E8-9BC22657CA6A}">
      <dgm:prSet/>
      <dgm:spPr/>
      <dgm:t>
        <a:bodyPr/>
        <a:lstStyle/>
        <a:p>
          <a:r>
            <a:rPr lang="zh-CN" altLang="en-US" dirty="0" smtClean="0">
              <a:ea typeface="宋体" panose="02010600030101010101" pitchFamily="2" charset="-122"/>
            </a:rPr>
            <a:t>被评价的信息源是否由一个合法组织来管理运营</a:t>
          </a:r>
          <a:endParaRPr lang="en-US" altLang="zh-CN" dirty="0" smtClean="0">
            <a:ea typeface="宋体" panose="02010600030101010101" pitchFamily="2" charset="-122"/>
          </a:endParaRPr>
        </a:p>
      </dgm:t>
    </dgm:pt>
    <dgm:pt modelId="{63802DE9-0CD7-4D13-8B7C-16037B712A10}" cxnId="{0ABE123C-0067-4B8B-9D4E-8DD59DB0536E}" type="parTrans">
      <dgm:prSet/>
      <dgm:spPr/>
      <dgm:t>
        <a:bodyPr/>
        <a:lstStyle/>
        <a:p>
          <a:endParaRPr lang="zh-CN" altLang="en-US"/>
        </a:p>
      </dgm:t>
    </dgm:pt>
    <dgm:pt modelId="{DA306A61-D346-49A9-9781-05555FF5F988}" cxnId="{0ABE123C-0067-4B8B-9D4E-8DD59DB0536E}" type="sibTrans">
      <dgm:prSet/>
      <dgm:spPr/>
      <dgm:t>
        <a:bodyPr/>
        <a:lstStyle/>
        <a:p>
          <a:endParaRPr lang="zh-CN" altLang="en-US"/>
        </a:p>
      </dgm:t>
    </dgm:pt>
    <dgm:pt modelId="{E14B3E94-2B31-4B75-9BF2-19FDB5802738}">
      <dgm:prSet/>
      <dgm:spPr/>
      <dgm:t>
        <a:bodyPr/>
        <a:lstStyle/>
        <a:p>
          <a:r>
            <a:rPr lang="zh-CN" altLang="en-US" dirty="0" smtClean="0">
              <a:ea typeface="宋体" panose="02010600030101010101" pitchFamily="2" charset="-122"/>
            </a:rPr>
            <a:t>对网站：链接是否死链，是否指向可靠性较低的信息源，是否指向以营利为目的的信息源，是否指向与本信息源所在领域无关或相关性很低的信息源</a:t>
          </a:r>
          <a:endParaRPr lang="en-US" altLang="zh-CN" dirty="0" smtClean="0">
            <a:ea typeface="宋体" panose="02010600030101010101" pitchFamily="2" charset="-122"/>
          </a:endParaRPr>
        </a:p>
      </dgm:t>
    </dgm:pt>
    <dgm:pt modelId="{3354B368-75B8-47F1-AAEE-6959E47BF98F}" cxnId="{774F5A3F-8137-4B10-9B2B-BEDE64CC2C37}" type="parTrans">
      <dgm:prSet/>
      <dgm:spPr/>
      <dgm:t>
        <a:bodyPr/>
        <a:lstStyle/>
        <a:p>
          <a:endParaRPr lang="zh-CN" altLang="en-US"/>
        </a:p>
      </dgm:t>
    </dgm:pt>
    <dgm:pt modelId="{333A0BC5-7CBA-4D97-8B3D-EFF36C122312}" cxnId="{774F5A3F-8137-4B10-9B2B-BEDE64CC2C37}" type="sibTrans">
      <dgm:prSet/>
      <dgm:spPr/>
      <dgm:t>
        <a:bodyPr/>
        <a:lstStyle/>
        <a:p>
          <a:endParaRPr lang="zh-CN" altLang="en-US"/>
        </a:p>
      </dgm:t>
    </dgm:pt>
    <dgm:pt modelId="{7A76F7F9-2F6F-44C8-9602-DBE72A5F05D9}">
      <dgm:prSet/>
      <dgm:spPr/>
      <dgm:t>
        <a:bodyPr/>
        <a:lstStyle/>
        <a:p>
          <a:r>
            <a:rPr lang="zh-CN" altLang="en-US" dirty="0" smtClean="0">
              <a:ea typeface="宋体" panose="02010600030101010101" pitchFamily="2" charset="-122"/>
            </a:rPr>
            <a:t>应围绕某领域、某主题展开报道和论述</a:t>
          </a:r>
          <a:endParaRPr lang="en-US" altLang="zh-CN" dirty="0" smtClean="0">
            <a:ea typeface="宋体" panose="02010600030101010101" pitchFamily="2" charset="-122"/>
          </a:endParaRPr>
        </a:p>
      </dgm:t>
    </dgm:pt>
    <dgm:pt modelId="{199E87F7-E99B-4201-A704-40B077793AC1}" cxnId="{56091844-1B02-412F-BA79-79EE5FD434EA}" type="parTrans">
      <dgm:prSet/>
      <dgm:spPr/>
      <dgm:t>
        <a:bodyPr/>
        <a:lstStyle/>
        <a:p>
          <a:endParaRPr lang="zh-CN" altLang="en-US"/>
        </a:p>
      </dgm:t>
    </dgm:pt>
    <dgm:pt modelId="{48A84FA2-31BE-416F-939F-83FF0A092889}" cxnId="{56091844-1B02-412F-BA79-79EE5FD434EA}" type="sibTrans">
      <dgm:prSet/>
      <dgm:spPr/>
      <dgm:t>
        <a:bodyPr/>
        <a:lstStyle/>
        <a:p>
          <a:endParaRPr lang="zh-CN" altLang="en-US"/>
        </a:p>
      </dgm:t>
    </dgm:pt>
    <dgm:pt modelId="{01D2B7D7-5708-4985-8A93-8BF09A37D481}">
      <dgm:prSet/>
      <dgm:spPr/>
      <dgm:t>
        <a:bodyPr/>
        <a:lstStyle/>
        <a:p>
          <a:r>
            <a:rPr lang="zh-CN" altLang="en-US" dirty="0" smtClean="0">
              <a:ea typeface="宋体" panose="02010600030101010101" pitchFamily="2" charset="-122"/>
            </a:rPr>
            <a:t>上述联系方式是否有效，能否顺畅快捷地与其取得联系并交换意见</a:t>
          </a:r>
          <a:endParaRPr lang="en-US" altLang="zh-CN" dirty="0" smtClean="0">
            <a:ea typeface="宋体" panose="02010600030101010101" pitchFamily="2" charset="-122"/>
          </a:endParaRPr>
        </a:p>
      </dgm:t>
    </dgm:pt>
    <dgm:pt modelId="{C2796573-597B-4232-941F-4DC354559BB7}" cxnId="{7D56116C-15E0-4E20-ABD1-46CBE5DA2E5F}" type="parTrans">
      <dgm:prSet/>
      <dgm:spPr/>
      <dgm:t>
        <a:bodyPr/>
        <a:lstStyle/>
        <a:p>
          <a:endParaRPr lang="zh-CN" altLang="en-US"/>
        </a:p>
      </dgm:t>
    </dgm:pt>
    <dgm:pt modelId="{3836B2C2-D405-41AE-8C21-B35D944D3B04}" cxnId="{7D56116C-15E0-4E20-ABD1-46CBE5DA2E5F}" type="sibTrans">
      <dgm:prSet/>
      <dgm:spPr/>
      <dgm:t>
        <a:bodyPr/>
        <a:lstStyle/>
        <a:p>
          <a:endParaRPr lang="zh-CN" altLang="en-US"/>
        </a:p>
      </dgm:t>
    </dgm:pt>
    <dgm:pt modelId="{A1BDCAAB-4709-40D2-9E04-B6D7F7B31D41}">
      <dgm:prSet/>
      <dgm:spPr/>
      <dgm:t>
        <a:bodyPr/>
        <a:lstStyle/>
        <a:p>
          <a:r>
            <a:rPr lang="zh-CN" altLang="en-US" dirty="0" smtClean="0">
              <a:ea typeface="宋体" panose="02010600030101010101" pitchFamily="2" charset="-122"/>
            </a:rPr>
            <a:t>管理运营该信息源的组织的专业性是否足够</a:t>
          </a:r>
          <a:endParaRPr lang="en-US" altLang="zh-CN" dirty="0" smtClean="0">
            <a:ea typeface="宋体" panose="02010600030101010101" pitchFamily="2" charset="-122"/>
          </a:endParaRPr>
        </a:p>
      </dgm:t>
    </dgm:pt>
    <dgm:pt modelId="{874CCD47-CBC6-4A5E-98F8-DAEE7ACF3386}" cxnId="{DE0BF549-AC58-48D0-BDCA-8768452AE97F}" type="parTrans">
      <dgm:prSet/>
      <dgm:spPr/>
      <dgm:t>
        <a:bodyPr/>
        <a:lstStyle/>
        <a:p>
          <a:endParaRPr lang="zh-CN" altLang="en-US"/>
        </a:p>
      </dgm:t>
    </dgm:pt>
    <dgm:pt modelId="{ADBFD952-3C7D-4404-B9EB-AFBFFDDE05CC}" cxnId="{DE0BF549-AC58-48D0-BDCA-8768452AE97F}" type="sibTrans">
      <dgm:prSet/>
      <dgm:spPr/>
      <dgm:t>
        <a:bodyPr/>
        <a:lstStyle/>
        <a:p>
          <a:endParaRPr lang="zh-CN" altLang="en-US"/>
        </a:p>
      </dgm:t>
    </dgm:pt>
    <dgm:pt modelId="{1D0A6470-E829-477A-BBFE-A4BFF7CDEB65}">
      <dgm:prSet/>
      <dgm:spPr/>
      <dgm:t>
        <a:bodyPr/>
        <a:lstStyle/>
        <a:p>
          <a:r>
            <a:rPr lang="zh-CN" altLang="en-US" dirty="0" smtClean="0">
              <a:ea typeface="宋体" panose="02010600030101010101" pitchFamily="2" charset="-122"/>
            </a:rPr>
            <a:t>对印刷性媒介：考察其介绍、评价、引用、参考的其他信息源</a:t>
          </a:r>
          <a:endParaRPr lang="en-US" altLang="zh-CN" dirty="0" smtClean="0">
            <a:ea typeface="宋体" panose="02010600030101010101" pitchFamily="2" charset="-122"/>
          </a:endParaRPr>
        </a:p>
      </dgm:t>
    </dgm:pt>
    <dgm:pt modelId="{65FA6FF9-8630-4237-8B06-696DACDB98A7}" cxnId="{B94F8E9E-2105-492C-AFDD-AD54BB5CC590}" type="parTrans">
      <dgm:prSet/>
      <dgm:spPr/>
      <dgm:t>
        <a:bodyPr/>
        <a:lstStyle/>
        <a:p>
          <a:endParaRPr lang="zh-CN" altLang="en-US"/>
        </a:p>
      </dgm:t>
    </dgm:pt>
    <dgm:pt modelId="{34A94EFC-2824-4E7F-B6CD-81330E8AC65C}" cxnId="{B94F8E9E-2105-492C-AFDD-AD54BB5CC590}" type="sibTrans">
      <dgm:prSet/>
      <dgm:spPr/>
      <dgm:t>
        <a:bodyPr/>
        <a:lstStyle/>
        <a:p>
          <a:endParaRPr lang="zh-CN" altLang="en-US"/>
        </a:p>
      </dgm:t>
    </dgm:pt>
    <dgm:pt modelId="{862B854D-79D6-4F40-9809-C8AABD362FC2}">
      <dgm:prSet/>
      <dgm:spPr/>
      <dgm:t>
        <a:bodyPr/>
        <a:lstStyle/>
        <a:p>
          <a:r>
            <a:rPr lang="zh-CN" altLang="en-US" dirty="0" smtClean="0">
              <a:ea typeface="宋体" panose="02010600030101010101" pitchFamily="2" charset="-122"/>
            </a:rPr>
            <a:t>应把方便读者、帮助读者作为工作目标，不会以本组织的理念、职责、成绩为宣传重点</a:t>
          </a:r>
          <a:endParaRPr lang="en-US" altLang="zh-CN" dirty="0" smtClean="0">
            <a:ea typeface="宋体" panose="02010600030101010101" pitchFamily="2" charset="-122"/>
          </a:endParaRPr>
        </a:p>
      </dgm:t>
    </dgm:pt>
    <dgm:pt modelId="{D9FBC8A8-2C20-4C0E-9272-7AF7A8525C2C}" cxnId="{FF4292EA-88CB-4C97-A128-EC501647AC01}" type="parTrans">
      <dgm:prSet/>
      <dgm:spPr/>
      <dgm:t>
        <a:bodyPr/>
        <a:lstStyle/>
        <a:p>
          <a:endParaRPr lang="zh-CN" altLang="en-US"/>
        </a:p>
      </dgm:t>
    </dgm:pt>
    <dgm:pt modelId="{5F663CFD-8D27-414B-BA5C-B80822C7DE9A}" cxnId="{FF4292EA-88CB-4C97-A128-EC501647AC01}" type="sibTrans">
      <dgm:prSet/>
      <dgm:spPr/>
      <dgm:t>
        <a:bodyPr/>
        <a:lstStyle/>
        <a:p>
          <a:endParaRPr lang="zh-CN" altLang="en-US"/>
        </a:p>
      </dgm:t>
    </dgm:pt>
    <dgm:pt modelId="{B6DC0728-2E8A-4413-8AD7-A4C7D7D956C2}">
      <dgm:prSet/>
      <dgm:spPr/>
      <dgm:t>
        <a:bodyPr/>
        <a:lstStyle/>
        <a:p>
          <a:r>
            <a:rPr lang="zh-CN" altLang="en-US" dirty="0" smtClean="0">
              <a:ea typeface="宋体" panose="02010600030101010101" pitchFamily="2" charset="-122"/>
            </a:rPr>
            <a:t>除赞助商广告外，一般不发布商业信息，且商业性内容会与主体内容明确区分开。</a:t>
          </a:r>
          <a:endParaRPr lang="en-US" altLang="zh-CN" dirty="0" smtClean="0">
            <a:ea typeface="宋体" panose="02010600030101010101" pitchFamily="2" charset="-122"/>
          </a:endParaRPr>
        </a:p>
      </dgm:t>
    </dgm:pt>
    <dgm:pt modelId="{C39EE402-36D1-4572-A030-A3BC7C7414D9}" cxnId="{E1819B0A-7519-46F6-A8A7-05C72E564823}" type="parTrans">
      <dgm:prSet/>
      <dgm:spPr/>
      <dgm:t>
        <a:bodyPr/>
        <a:lstStyle/>
        <a:p>
          <a:endParaRPr lang="zh-CN" altLang="en-US"/>
        </a:p>
      </dgm:t>
    </dgm:pt>
    <dgm:pt modelId="{3CB2CCDE-1A7A-4929-AACB-31B0E7B48B97}" cxnId="{E1819B0A-7519-46F6-A8A7-05C72E564823}" type="sibTrans">
      <dgm:prSet/>
      <dgm:spPr/>
      <dgm:t>
        <a:bodyPr/>
        <a:lstStyle/>
        <a:p>
          <a:endParaRPr lang="zh-CN" altLang="en-US"/>
        </a:p>
      </dgm:t>
    </dgm:pt>
    <dgm:pt modelId="{A5461950-ED72-4129-BB65-5E1D22F08536}">
      <dgm:prSet/>
      <dgm:spPr/>
      <dgm:t>
        <a:bodyPr/>
        <a:lstStyle/>
        <a:p>
          <a:r>
            <a:rPr lang="zh-CN" altLang="en-US" dirty="0" smtClean="0">
              <a:ea typeface="宋体" panose="02010600030101010101" pitchFamily="2" charset="-122"/>
            </a:rPr>
            <a:t>可靠信息源应保持一贯立场和观点，各期内容不会出现明显的态度转变或对立观点。</a:t>
          </a:r>
          <a:endParaRPr lang="en-US" altLang="zh-CN" dirty="0" smtClean="0">
            <a:ea typeface="宋体" panose="02010600030101010101" pitchFamily="2" charset="-122"/>
          </a:endParaRPr>
        </a:p>
      </dgm:t>
    </dgm:pt>
    <dgm:pt modelId="{F4218F6E-EEFE-4DC4-9403-4C52A565142A}" cxnId="{3F4D2532-8C14-453B-A30E-9465C82BD18E}" type="parTrans">
      <dgm:prSet/>
      <dgm:spPr/>
      <dgm:t>
        <a:bodyPr/>
        <a:lstStyle/>
        <a:p>
          <a:endParaRPr lang="zh-CN" altLang="en-US"/>
        </a:p>
      </dgm:t>
    </dgm:pt>
    <dgm:pt modelId="{9425FB2D-A6C8-491C-8620-8FFD7CF6810C}" cxnId="{3F4D2532-8C14-453B-A30E-9465C82BD18E}" type="sibTrans">
      <dgm:prSet/>
      <dgm:spPr/>
      <dgm:t>
        <a:bodyPr/>
        <a:lstStyle/>
        <a:p>
          <a:endParaRPr lang="zh-CN" altLang="en-US"/>
        </a:p>
      </dgm:t>
    </dgm:pt>
    <dgm:pt modelId="{A55A209F-38CF-450D-987A-E03913EA0681}" type="pres">
      <dgm:prSet presAssocID="{4C366BBF-5A4A-4682-8A83-309A855A87B8}" presName="linear" presStyleCnt="0">
        <dgm:presLayoutVars>
          <dgm:animLvl val="lvl"/>
          <dgm:resizeHandles val="exact"/>
        </dgm:presLayoutVars>
      </dgm:prSet>
      <dgm:spPr/>
      <dgm:t>
        <a:bodyPr/>
        <a:lstStyle/>
        <a:p>
          <a:endParaRPr lang="zh-CN" altLang="en-US"/>
        </a:p>
      </dgm:t>
    </dgm:pt>
    <dgm:pt modelId="{7EABF171-DA4D-418E-AF40-138F6A8E83DF}" type="pres">
      <dgm:prSet presAssocID="{E1130B24-7B07-4CE8-A175-CBBCAD56F985}" presName="parentText" presStyleLbl="node1" presStyleIdx="0" presStyleCnt="4">
        <dgm:presLayoutVars>
          <dgm:chMax val="0"/>
          <dgm:bulletEnabled val="1"/>
        </dgm:presLayoutVars>
      </dgm:prSet>
      <dgm:spPr/>
      <dgm:t>
        <a:bodyPr/>
        <a:lstStyle/>
        <a:p>
          <a:endParaRPr lang="zh-CN" altLang="en-US"/>
        </a:p>
      </dgm:t>
    </dgm:pt>
    <dgm:pt modelId="{893AB837-4AD5-4ACF-A60B-6E72F53010D6}" type="pres">
      <dgm:prSet presAssocID="{E1130B24-7B07-4CE8-A175-CBBCAD56F985}" presName="childText" presStyleLbl="revTx" presStyleIdx="0" presStyleCnt="4">
        <dgm:presLayoutVars>
          <dgm:bulletEnabled val="1"/>
        </dgm:presLayoutVars>
      </dgm:prSet>
      <dgm:spPr/>
      <dgm:t>
        <a:bodyPr/>
        <a:lstStyle/>
        <a:p>
          <a:endParaRPr lang="zh-CN" altLang="en-US"/>
        </a:p>
      </dgm:t>
    </dgm:pt>
    <dgm:pt modelId="{E6900ED1-AF14-4C1F-A2B9-1422DC834A02}" type="pres">
      <dgm:prSet presAssocID="{ED35C8EB-BA27-4D32-A193-EE2173A91D68}" presName="parentText" presStyleLbl="node1" presStyleIdx="1" presStyleCnt="4">
        <dgm:presLayoutVars>
          <dgm:chMax val="0"/>
          <dgm:bulletEnabled val="1"/>
        </dgm:presLayoutVars>
      </dgm:prSet>
      <dgm:spPr/>
      <dgm:t>
        <a:bodyPr/>
        <a:lstStyle/>
        <a:p>
          <a:endParaRPr lang="zh-CN" altLang="en-US"/>
        </a:p>
      </dgm:t>
    </dgm:pt>
    <dgm:pt modelId="{EA79C10F-1C26-4848-9340-B15995690102}" type="pres">
      <dgm:prSet presAssocID="{ED35C8EB-BA27-4D32-A193-EE2173A91D68}" presName="childText" presStyleLbl="revTx" presStyleIdx="1" presStyleCnt="4">
        <dgm:presLayoutVars>
          <dgm:bulletEnabled val="1"/>
        </dgm:presLayoutVars>
      </dgm:prSet>
      <dgm:spPr/>
      <dgm:t>
        <a:bodyPr/>
        <a:lstStyle/>
        <a:p>
          <a:endParaRPr lang="zh-CN" altLang="en-US"/>
        </a:p>
      </dgm:t>
    </dgm:pt>
    <dgm:pt modelId="{9DAFFC53-7E92-4B64-832B-58E6FA00168F}" type="pres">
      <dgm:prSet presAssocID="{12C2471F-374D-4660-B4B0-EE7230A67290}" presName="parentText" presStyleLbl="node1" presStyleIdx="2" presStyleCnt="4">
        <dgm:presLayoutVars>
          <dgm:chMax val="0"/>
          <dgm:bulletEnabled val="1"/>
        </dgm:presLayoutVars>
      </dgm:prSet>
      <dgm:spPr/>
      <dgm:t>
        <a:bodyPr/>
        <a:lstStyle/>
        <a:p>
          <a:endParaRPr lang="zh-CN" altLang="en-US"/>
        </a:p>
      </dgm:t>
    </dgm:pt>
    <dgm:pt modelId="{A35A33E5-E473-4890-B72C-C89FD68188B0}" type="pres">
      <dgm:prSet presAssocID="{12C2471F-374D-4660-B4B0-EE7230A67290}" presName="childText" presStyleLbl="revTx" presStyleIdx="2" presStyleCnt="4">
        <dgm:presLayoutVars>
          <dgm:bulletEnabled val="1"/>
        </dgm:presLayoutVars>
      </dgm:prSet>
      <dgm:spPr/>
      <dgm:t>
        <a:bodyPr/>
        <a:lstStyle/>
        <a:p>
          <a:endParaRPr lang="zh-CN" altLang="en-US"/>
        </a:p>
      </dgm:t>
    </dgm:pt>
    <dgm:pt modelId="{3B42B818-84BC-4BF4-8569-38D215121CB1}" type="pres">
      <dgm:prSet presAssocID="{05C6CFC6-F720-4A3B-A6A2-66E916B909C4}" presName="parentText" presStyleLbl="node1" presStyleIdx="3" presStyleCnt="4">
        <dgm:presLayoutVars>
          <dgm:chMax val="0"/>
          <dgm:bulletEnabled val="1"/>
        </dgm:presLayoutVars>
      </dgm:prSet>
      <dgm:spPr/>
      <dgm:t>
        <a:bodyPr/>
        <a:lstStyle/>
        <a:p>
          <a:endParaRPr lang="zh-CN" altLang="en-US"/>
        </a:p>
      </dgm:t>
    </dgm:pt>
    <dgm:pt modelId="{B023F397-52A9-41B9-8DD9-FE2B3F971DD1}" type="pres">
      <dgm:prSet presAssocID="{05C6CFC6-F720-4A3B-A6A2-66E916B909C4}" presName="childText" presStyleLbl="revTx" presStyleIdx="3" presStyleCnt="4">
        <dgm:presLayoutVars>
          <dgm:bulletEnabled val="1"/>
        </dgm:presLayoutVars>
      </dgm:prSet>
      <dgm:spPr/>
      <dgm:t>
        <a:bodyPr/>
        <a:lstStyle/>
        <a:p>
          <a:endParaRPr lang="zh-CN" altLang="en-US"/>
        </a:p>
      </dgm:t>
    </dgm:pt>
  </dgm:ptLst>
  <dgm:cxnLst>
    <dgm:cxn modelId="{B94F8E9E-2105-492C-AFDD-AD54BB5CC590}" srcId="{12C2471F-374D-4660-B4B0-EE7230A67290}" destId="{1D0A6470-E829-477A-BBFE-A4BFF7CDEB65}" srcOrd="1" destOrd="0" parTransId="{65FA6FF9-8630-4237-8B06-696DACDB98A7}" sibTransId="{34A94EFC-2824-4E7F-B6CD-81330E8AC65C}"/>
    <dgm:cxn modelId="{DE0BF549-AC58-48D0-BDCA-8768452AE97F}" srcId="{ED35C8EB-BA27-4D32-A193-EE2173A91D68}" destId="{A1BDCAAB-4709-40D2-9E04-B6D7F7B31D41}" srcOrd="2" destOrd="0" parTransId="{874CCD47-CBC6-4A5E-98F8-DAEE7ACF3386}" sibTransId="{ADBFD952-3C7D-4404-B9EB-AFBFFDDE05CC}"/>
    <dgm:cxn modelId="{9E4A0476-F3D2-4AA5-967C-6B083599784F}" srcId="{4C366BBF-5A4A-4682-8A83-309A855A87B8}" destId="{05C6CFC6-F720-4A3B-A6A2-66E916B909C4}" srcOrd="3" destOrd="0" parTransId="{DA976649-0682-4BD8-8CA8-54D3AAFD5315}" sibTransId="{FBD7081C-9C2F-42A4-AA97-91D64BF29140}"/>
    <dgm:cxn modelId="{CA0542E4-3291-4D8A-B306-3EDB163B7CC4}" srcId="{4C366BBF-5A4A-4682-8A83-309A855A87B8}" destId="{12C2471F-374D-4660-B4B0-EE7230A67290}" srcOrd="2" destOrd="0" parTransId="{A56A9EE7-D660-40C9-9470-1F456B38DBDB}" sibTransId="{3B61C58D-EB5A-47FA-BBE6-1FEB315295B2}"/>
    <dgm:cxn modelId="{E1819B0A-7519-46F6-A8A7-05C72E564823}" srcId="{05C6CFC6-F720-4A3B-A6A2-66E916B909C4}" destId="{B6DC0728-2E8A-4413-8AD7-A4C7D7D956C2}" srcOrd="2" destOrd="0" parTransId="{C39EE402-36D1-4572-A030-A3BC7C7414D9}" sibTransId="{3CB2CCDE-1A7A-4929-AACB-31B0E7B48B97}"/>
    <dgm:cxn modelId="{E38859A8-505A-4E27-8A52-6824754FCD2D}" type="presOf" srcId="{A1BDCAAB-4709-40D2-9E04-B6D7F7B31D41}" destId="{EA79C10F-1C26-4848-9340-B15995690102}" srcOrd="0" destOrd="2" presId="urn:microsoft.com/office/officeart/2005/8/layout/vList2"/>
    <dgm:cxn modelId="{6F9B73A3-052C-4D3A-A502-96D4B85803AB}" type="presOf" srcId="{E14B3E94-2B31-4B75-9BF2-19FDB5802738}" destId="{A35A33E5-E473-4890-B72C-C89FD68188B0}" srcOrd="0" destOrd="0" presId="urn:microsoft.com/office/officeart/2005/8/layout/vList2"/>
    <dgm:cxn modelId="{0232F30E-DD4F-4572-A195-D55909B20EF5}" srcId="{E1130B24-7B07-4CE8-A175-CBBCAD56F985}" destId="{139576D3-A6B9-4B4E-939E-800685E3007C}" srcOrd="0" destOrd="0" parTransId="{E59B6E48-A8B1-48B8-A1D9-42D5A51BF5C8}" sibTransId="{9F2ACEE5-FC8F-4D97-BD16-EA03419F6BE0}"/>
    <dgm:cxn modelId="{56091844-1B02-412F-BA79-79EE5FD434EA}" srcId="{05C6CFC6-F720-4A3B-A6A2-66E916B909C4}" destId="{7A76F7F9-2F6F-44C8-9602-DBE72A5F05D9}" srcOrd="0" destOrd="0" parTransId="{199E87F7-E99B-4201-A704-40B077793AC1}" sibTransId="{48A84FA2-31BE-416F-939F-83FF0A092889}"/>
    <dgm:cxn modelId="{26F8E2D1-446C-409D-966A-27FDF7C631DA}" type="presOf" srcId="{ABA8A397-D705-4E3C-98E8-9BC22657CA6A}" destId="{EA79C10F-1C26-4848-9340-B15995690102}" srcOrd="0" destOrd="0" presId="urn:microsoft.com/office/officeart/2005/8/layout/vList2"/>
    <dgm:cxn modelId="{FF4292EA-88CB-4C97-A128-EC501647AC01}" srcId="{05C6CFC6-F720-4A3B-A6A2-66E916B909C4}" destId="{862B854D-79D6-4F40-9809-C8AABD362FC2}" srcOrd="1" destOrd="0" parTransId="{D9FBC8A8-2C20-4C0E-9272-7AF7A8525C2C}" sibTransId="{5F663CFD-8D27-414B-BA5C-B80822C7DE9A}"/>
    <dgm:cxn modelId="{52FBE8DA-5DE0-4218-B142-BC22BCD85A1B}" type="presOf" srcId="{A5461950-ED72-4129-BB65-5E1D22F08536}" destId="{B023F397-52A9-41B9-8DD9-FE2B3F971DD1}" srcOrd="0" destOrd="3" presId="urn:microsoft.com/office/officeart/2005/8/layout/vList2"/>
    <dgm:cxn modelId="{0ABE123C-0067-4B8B-9D4E-8DD59DB0536E}" srcId="{ED35C8EB-BA27-4D32-A193-EE2173A91D68}" destId="{ABA8A397-D705-4E3C-98E8-9BC22657CA6A}" srcOrd="0" destOrd="0" parTransId="{63802DE9-0CD7-4D13-8B7C-16037B712A10}" sibTransId="{DA306A61-D346-49A9-9781-05555FF5F988}"/>
    <dgm:cxn modelId="{647C37D9-68E4-49F5-9C3A-6F01D1173D05}" type="presOf" srcId="{ED35C8EB-BA27-4D32-A193-EE2173A91D68}" destId="{E6900ED1-AF14-4C1F-A2B9-1422DC834A02}" srcOrd="0" destOrd="0" presId="urn:microsoft.com/office/officeart/2005/8/layout/vList2"/>
    <dgm:cxn modelId="{29D7E116-D47E-4ADC-AAFC-A3C8677185C4}" type="presOf" srcId="{05C6CFC6-F720-4A3B-A6A2-66E916B909C4}" destId="{3B42B818-84BC-4BF4-8569-38D215121CB1}" srcOrd="0" destOrd="0" presId="urn:microsoft.com/office/officeart/2005/8/layout/vList2"/>
    <dgm:cxn modelId="{71305177-8765-4EA3-B484-1550A48171C5}" type="presOf" srcId="{12C2471F-374D-4660-B4B0-EE7230A67290}" destId="{9DAFFC53-7E92-4B64-832B-58E6FA00168F}" srcOrd="0" destOrd="0" presId="urn:microsoft.com/office/officeart/2005/8/layout/vList2"/>
    <dgm:cxn modelId="{590CE00D-25BA-4DF5-A142-27CE3740D9E8}" srcId="{4C366BBF-5A4A-4682-8A83-309A855A87B8}" destId="{ED35C8EB-BA27-4D32-A193-EE2173A91D68}" srcOrd="1" destOrd="0" parTransId="{BA2A636F-459B-489B-8C93-01E85C2F9639}" sibTransId="{09298977-8954-4E26-B4C5-3F4C32C8CB7E}"/>
    <dgm:cxn modelId="{7D56116C-15E0-4E20-ABD1-46CBE5DA2E5F}" srcId="{ED35C8EB-BA27-4D32-A193-EE2173A91D68}" destId="{01D2B7D7-5708-4985-8A93-8BF09A37D481}" srcOrd="1" destOrd="0" parTransId="{C2796573-597B-4232-941F-4DC354559BB7}" sibTransId="{3836B2C2-D405-41AE-8C21-B35D944D3B04}"/>
    <dgm:cxn modelId="{774F5A3F-8137-4B10-9B2B-BEDE64CC2C37}" srcId="{12C2471F-374D-4660-B4B0-EE7230A67290}" destId="{E14B3E94-2B31-4B75-9BF2-19FDB5802738}" srcOrd="0" destOrd="0" parTransId="{3354B368-75B8-47F1-AAEE-6959E47BF98F}" sibTransId="{333A0BC5-7CBA-4D97-8B3D-EFF36C122312}"/>
    <dgm:cxn modelId="{3ED96E33-7BD3-45DD-BAD0-589ABF2D5577}" type="presOf" srcId="{E1130B24-7B07-4CE8-A175-CBBCAD56F985}" destId="{7EABF171-DA4D-418E-AF40-138F6A8E83DF}" srcOrd="0" destOrd="0" presId="urn:microsoft.com/office/officeart/2005/8/layout/vList2"/>
    <dgm:cxn modelId="{7B61171D-5883-401E-896A-F837203297AE}" type="presOf" srcId="{4C366BBF-5A4A-4682-8A83-309A855A87B8}" destId="{A55A209F-38CF-450D-987A-E03913EA0681}" srcOrd="0" destOrd="0" presId="urn:microsoft.com/office/officeart/2005/8/layout/vList2"/>
    <dgm:cxn modelId="{0C9BD8C6-F147-4DA7-8043-D622D3353FB7}" srcId="{4C366BBF-5A4A-4682-8A83-309A855A87B8}" destId="{E1130B24-7B07-4CE8-A175-CBBCAD56F985}" srcOrd="0" destOrd="0" parTransId="{8B24A040-4915-4775-8232-C7C7D3DBFF5A}" sibTransId="{49DD6CE0-47CB-40CB-BE7C-4FF8E64CF594}"/>
    <dgm:cxn modelId="{64BDE91B-7F58-4475-99B8-7030913A055D}" type="presOf" srcId="{7A76F7F9-2F6F-44C8-9602-DBE72A5F05D9}" destId="{B023F397-52A9-41B9-8DD9-FE2B3F971DD1}" srcOrd="0" destOrd="0" presId="urn:microsoft.com/office/officeart/2005/8/layout/vList2"/>
    <dgm:cxn modelId="{78BBF55A-5DA3-428E-BBBB-45B752C4090B}" type="presOf" srcId="{01D2B7D7-5708-4985-8A93-8BF09A37D481}" destId="{EA79C10F-1C26-4848-9340-B15995690102}" srcOrd="0" destOrd="1" presId="urn:microsoft.com/office/officeart/2005/8/layout/vList2"/>
    <dgm:cxn modelId="{6240DA08-901D-4863-94CD-93F5C919C76A}" type="presOf" srcId="{862B854D-79D6-4F40-9809-C8AABD362FC2}" destId="{B023F397-52A9-41B9-8DD9-FE2B3F971DD1}" srcOrd="0" destOrd="1" presId="urn:microsoft.com/office/officeart/2005/8/layout/vList2"/>
    <dgm:cxn modelId="{3F4D2532-8C14-453B-A30E-9465C82BD18E}" srcId="{05C6CFC6-F720-4A3B-A6A2-66E916B909C4}" destId="{A5461950-ED72-4129-BB65-5E1D22F08536}" srcOrd="3" destOrd="0" parTransId="{F4218F6E-EEFE-4DC4-9403-4C52A565142A}" sibTransId="{9425FB2D-A6C8-491C-8620-8FFD7CF6810C}"/>
    <dgm:cxn modelId="{802E84F0-9F5B-4123-8BFA-1CCDED08CFDF}" type="presOf" srcId="{1D0A6470-E829-477A-BBFE-A4BFF7CDEB65}" destId="{A35A33E5-E473-4890-B72C-C89FD68188B0}" srcOrd="0" destOrd="1" presId="urn:microsoft.com/office/officeart/2005/8/layout/vList2"/>
    <dgm:cxn modelId="{6A5F1B59-D552-48B0-81B1-EC0902BE4AC6}" type="presOf" srcId="{139576D3-A6B9-4B4E-939E-800685E3007C}" destId="{893AB837-4AD5-4ACF-A60B-6E72F53010D6}" srcOrd="0" destOrd="0" presId="urn:microsoft.com/office/officeart/2005/8/layout/vList2"/>
    <dgm:cxn modelId="{E57CA74D-E945-4306-8AA3-910E6B1233D8}" type="presOf" srcId="{B6DC0728-2E8A-4413-8AD7-A4C7D7D956C2}" destId="{B023F397-52A9-41B9-8DD9-FE2B3F971DD1}" srcOrd="0" destOrd="2" presId="urn:microsoft.com/office/officeart/2005/8/layout/vList2"/>
    <dgm:cxn modelId="{34FA6696-15BD-42EB-A92F-EAD079A8DE7E}" type="presParOf" srcId="{A55A209F-38CF-450D-987A-E03913EA0681}" destId="{7EABF171-DA4D-418E-AF40-138F6A8E83DF}" srcOrd="0" destOrd="0" presId="urn:microsoft.com/office/officeart/2005/8/layout/vList2"/>
    <dgm:cxn modelId="{F204252B-1AD6-4BE7-B0AF-0637CF18FBA3}" type="presParOf" srcId="{A55A209F-38CF-450D-987A-E03913EA0681}" destId="{893AB837-4AD5-4ACF-A60B-6E72F53010D6}" srcOrd="1" destOrd="0" presId="urn:microsoft.com/office/officeart/2005/8/layout/vList2"/>
    <dgm:cxn modelId="{D5FAA5E0-7800-4F1C-A6F5-3522C644BB3D}" type="presParOf" srcId="{A55A209F-38CF-450D-987A-E03913EA0681}" destId="{E6900ED1-AF14-4C1F-A2B9-1422DC834A02}" srcOrd="2" destOrd="0" presId="urn:microsoft.com/office/officeart/2005/8/layout/vList2"/>
    <dgm:cxn modelId="{B6A50BB1-AF8C-4134-8E85-AF3A60372E55}" type="presParOf" srcId="{A55A209F-38CF-450D-987A-E03913EA0681}" destId="{EA79C10F-1C26-4848-9340-B15995690102}" srcOrd="3" destOrd="0" presId="urn:microsoft.com/office/officeart/2005/8/layout/vList2"/>
    <dgm:cxn modelId="{9446CDAA-04D8-4CA2-9338-097959D11C2F}" type="presParOf" srcId="{A55A209F-38CF-450D-987A-E03913EA0681}" destId="{9DAFFC53-7E92-4B64-832B-58E6FA00168F}" srcOrd="4" destOrd="0" presId="urn:microsoft.com/office/officeart/2005/8/layout/vList2"/>
    <dgm:cxn modelId="{95FB0DAA-BD32-488B-BA63-B4D68F785A1F}" type="presParOf" srcId="{A55A209F-38CF-450D-987A-E03913EA0681}" destId="{A35A33E5-E473-4890-B72C-C89FD68188B0}" srcOrd="5" destOrd="0" presId="urn:microsoft.com/office/officeart/2005/8/layout/vList2"/>
    <dgm:cxn modelId="{7E8DB969-D636-4F45-B470-76673A5D752B}" type="presParOf" srcId="{A55A209F-38CF-450D-987A-E03913EA0681}" destId="{3B42B818-84BC-4BF4-8569-38D215121CB1}" srcOrd="6" destOrd="0" presId="urn:microsoft.com/office/officeart/2005/8/layout/vList2"/>
    <dgm:cxn modelId="{A4CA2B9F-C1C7-4AF5-91FB-7D841F9D28D3}" type="presParOf" srcId="{A55A209F-38CF-450D-987A-E03913EA0681}" destId="{B023F397-52A9-41B9-8DD9-FE2B3F971DD1}" srcOrd="7"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366BBF-5A4A-4682-8A83-309A855A87B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E1130B24-7B07-4CE8-A175-CBBCAD56F985}">
      <dgm:prSet phldrT="[文本]"/>
      <dgm:spPr>
        <a:solidFill>
          <a:srgbClr val="ED7D31"/>
        </a:solidFill>
      </dgm:spPr>
      <dgm:t>
        <a:bodyPr/>
        <a:lstStyle/>
        <a:p>
          <a:r>
            <a:rPr lang="zh-CN" altLang="en-US" dirty="0" smtClean="0"/>
            <a:t>明确开源数据、开源信息和开源情报的区别，</a:t>
          </a:r>
          <a:r>
            <a:rPr lang="zh-CN" altLang="en-US" b="1" dirty="0" smtClean="0">
              <a:solidFill>
                <a:schemeClr val="bg1"/>
              </a:solidFill>
            </a:rPr>
            <a:t>避免对某单一素材的过度重视、有意忽略或曲解</a:t>
          </a:r>
          <a:endParaRPr lang="zh-CN" altLang="en-US" b="1" dirty="0">
            <a:solidFill>
              <a:schemeClr val="bg1"/>
            </a:solidFill>
          </a:endParaRPr>
        </a:p>
      </dgm:t>
    </dgm:pt>
    <dgm:pt modelId="{8B24A040-4915-4775-8232-C7C7D3DBFF5A}" cxnId="{0C9BD8C6-F147-4DA7-8043-D622D3353FB7}" type="parTrans">
      <dgm:prSet/>
      <dgm:spPr/>
      <dgm:t>
        <a:bodyPr/>
        <a:lstStyle/>
        <a:p>
          <a:endParaRPr lang="zh-CN" altLang="en-US"/>
        </a:p>
      </dgm:t>
    </dgm:pt>
    <dgm:pt modelId="{49DD6CE0-47CB-40CB-BE7C-4FF8E64CF594}" cxnId="{0C9BD8C6-F147-4DA7-8043-D622D3353FB7}" type="sibTrans">
      <dgm:prSet/>
      <dgm:spPr/>
      <dgm:t>
        <a:bodyPr/>
        <a:lstStyle/>
        <a:p>
          <a:endParaRPr lang="zh-CN" altLang="en-US"/>
        </a:p>
      </dgm:t>
    </dgm:pt>
    <dgm:pt modelId="{ED35C8EB-BA27-4D32-A193-EE2173A91D68}">
      <dgm:prSet/>
      <dgm:spPr>
        <a:solidFill>
          <a:srgbClr val="A5A5A5"/>
        </a:solidFill>
      </dgm:spPr>
      <dgm:t>
        <a:bodyPr/>
        <a:lstStyle/>
        <a:p>
          <a:r>
            <a:rPr lang="zh-CN" altLang="en-US" dirty="0" smtClean="0">
              <a:ea typeface="宋体" panose="02010600030101010101" pitchFamily="2" charset="-122"/>
            </a:rPr>
            <a:t>考察</a:t>
          </a:r>
          <a:r>
            <a:rPr lang="zh-CN" altLang="en-US" dirty="0" smtClean="0">
              <a:solidFill>
                <a:srgbClr val="FF0000"/>
              </a:solidFill>
              <a:ea typeface="宋体" panose="02010600030101010101" pitchFamily="2" charset="-122"/>
            </a:rPr>
            <a:t>信息所表述的内容是否合情合理</a:t>
          </a:r>
          <a:endParaRPr lang="en-US" altLang="zh-CN" dirty="0" smtClean="0">
            <a:solidFill>
              <a:srgbClr val="FF0000"/>
            </a:solidFill>
            <a:ea typeface="宋体" panose="02010600030101010101" pitchFamily="2" charset="-122"/>
          </a:endParaRPr>
        </a:p>
      </dgm:t>
    </dgm:pt>
    <dgm:pt modelId="{BA2A636F-459B-489B-8C93-01E85C2F9639}" cxnId="{590CE00D-25BA-4DF5-A142-27CE3740D9E8}" type="parTrans">
      <dgm:prSet/>
      <dgm:spPr/>
      <dgm:t>
        <a:bodyPr/>
        <a:lstStyle/>
        <a:p>
          <a:endParaRPr lang="zh-CN" altLang="en-US"/>
        </a:p>
      </dgm:t>
    </dgm:pt>
    <dgm:pt modelId="{09298977-8954-4E26-B4C5-3F4C32C8CB7E}" cxnId="{590CE00D-25BA-4DF5-A142-27CE3740D9E8}" type="sibTrans">
      <dgm:prSet/>
      <dgm:spPr/>
      <dgm:t>
        <a:bodyPr/>
        <a:lstStyle/>
        <a:p>
          <a:endParaRPr lang="zh-CN" altLang="en-US"/>
        </a:p>
      </dgm:t>
    </dgm:pt>
    <dgm:pt modelId="{12C2471F-374D-4660-B4B0-EE7230A67290}">
      <dgm:prSet/>
      <dgm:spPr>
        <a:solidFill>
          <a:srgbClr val="FFC000"/>
        </a:solidFill>
      </dgm:spPr>
      <dgm:t>
        <a:bodyPr/>
        <a:lstStyle/>
        <a:p>
          <a:r>
            <a:rPr lang="zh-CN" altLang="en-US" dirty="0" smtClean="0">
              <a:ea typeface="宋体" panose="02010600030101010101" pitchFamily="2" charset="-122"/>
            </a:rPr>
            <a:t>考察</a:t>
          </a:r>
          <a:r>
            <a:rPr lang="zh-CN" altLang="en-US" dirty="0" smtClean="0">
              <a:solidFill>
                <a:srgbClr val="FF0000"/>
              </a:solidFill>
              <a:ea typeface="宋体" panose="02010600030101010101" pitchFamily="2" charset="-122"/>
            </a:rPr>
            <a:t>语言学角度是否可靠</a:t>
          </a:r>
          <a:endParaRPr lang="en-US" altLang="zh-CN" dirty="0" smtClean="0">
            <a:solidFill>
              <a:srgbClr val="FF0000"/>
            </a:solidFill>
            <a:ea typeface="宋体" panose="02010600030101010101" pitchFamily="2" charset="-122"/>
          </a:endParaRPr>
        </a:p>
      </dgm:t>
    </dgm:pt>
    <dgm:pt modelId="{A56A9EE7-D660-40C9-9470-1F456B38DBDB}" cxnId="{CA0542E4-3291-4D8A-B306-3EDB163B7CC4}" type="parTrans">
      <dgm:prSet/>
      <dgm:spPr/>
      <dgm:t>
        <a:bodyPr/>
        <a:lstStyle/>
        <a:p>
          <a:endParaRPr lang="zh-CN" altLang="en-US"/>
        </a:p>
      </dgm:t>
    </dgm:pt>
    <dgm:pt modelId="{3B61C58D-EB5A-47FA-BBE6-1FEB315295B2}" cxnId="{CA0542E4-3291-4D8A-B306-3EDB163B7CC4}" type="sibTrans">
      <dgm:prSet/>
      <dgm:spPr/>
      <dgm:t>
        <a:bodyPr/>
        <a:lstStyle/>
        <a:p>
          <a:endParaRPr lang="zh-CN" altLang="en-US"/>
        </a:p>
      </dgm:t>
    </dgm:pt>
    <dgm:pt modelId="{05C6CFC6-F720-4A3B-A6A2-66E916B909C4}">
      <dgm:prSet/>
      <dgm:spPr/>
      <dgm:t>
        <a:bodyPr/>
        <a:lstStyle/>
        <a:p>
          <a:r>
            <a:rPr lang="zh-CN" altLang="en-US" dirty="0" smtClean="0">
              <a:ea typeface="宋体" panose="02010600030101010101" pitchFamily="2" charset="-122"/>
            </a:rPr>
            <a:t>考察</a:t>
          </a:r>
          <a:r>
            <a:rPr lang="zh-CN" altLang="en-US" b="1" dirty="0" smtClean="0">
              <a:ea typeface="宋体" panose="02010600030101010101" pitchFamily="2" charset="-122"/>
            </a:rPr>
            <a:t>参考引用文献角度是否可靠</a:t>
          </a:r>
          <a:endParaRPr lang="en-US" altLang="zh-CN" b="1" dirty="0" smtClean="0">
            <a:ea typeface="宋体" panose="02010600030101010101" pitchFamily="2" charset="-122"/>
          </a:endParaRPr>
        </a:p>
      </dgm:t>
    </dgm:pt>
    <dgm:pt modelId="{DA976649-0682-4BD8-8CA8-54D3AAFD5315}" cxnId="{9E4A0476-F3D2-4AA5-967C-6B083599784F}" type="parTrans">
      <dgm:prSet/>
      <dgm:spPr/>
      <dgm:t>
        <a:bodyPr/>
        <a:lstStyle/>
        <a:p>
          <a:endParaRPr lang="zh-CN" altLang="en-US"/>
        </a:p>
      </dgm:t>
    </dgm:pt>
    <dgm:pt modelId="{FBD7081C-9C2F-42A4-AA97-91D64BF29140}" cxnId="{9E4A0476-F3D2-4AA5-967C-6B083599784F}" type="sibTrans">
      <dgm:prSet/>
      <dgm:spPr/>
      <dgm:t>
        <a:bodyPr/>
        <a:lstStyle/>
        <a:p>
          <a:endParaRPr lang="zh-CN" altLang="en-US"/>
        </a:p>
      </dgm:t>
    </dgm:pt>
    <dgm:pt modelId="{139576D3-A6B9-4B4E-939E-800685E3007C}">
      <dgm:prSet phldrT="[文本]"/>
      <dgm:spPr/>
      <dgm:t>
        <a:bodyPr/>
        <a:lstStyle/>
        <a:p>
          <a:r>
            <a:rPr lang="en-US" altLang="zh-CN" dirty="0" err="1" smtClean="0"/>
            <a:t>OSD</a:t>
          </a:r>
          <a:r>
            <a:rPr lang="zh-CN" altLang="en-US" dirty="0" smtClean="0"/>
            <a:t>：印刷品、广播、口述、照片、信件、录音、视频等原始材料</a:t>
          </a:r>
          <a:endParaRPr lang="zh-CN" altLang="en-US" dirty="0"/>
        </a:p>
      </dgm:t>
    </dgm:pt>
    <dgm:pt modelId="{E59B6E48-A8B1-48B8-A1D9-42D5A51BF5C8}" cxnId="{0232F30E-DD4F-4572-A195-D55909B20EF5}" type="parTrans">
      <dgm:prSet/>
      <dgm:spPr/>
      <dgm:t>
        <a:bodyPr/>
        <a:lstStyle/>
        <a:p>
          <a:endParaRPr lang="zh-CN" altLang="en-US"/>
        </a:p>
      </dgm:t>
    </dgm:pt>
    <dgm:pt modelId="{9F2ACEE5-FC8F-4D97-BD16-EA03419F6BE0}" cxnId="{0232F30E-DD4F-4572-A195-D55909B20EF5}" type="sibTrans">
      <dgm:prSet/>
      <dgm:spPr/>
      <dgm:t>
        <a:bodyPr/>
        <a:lstStyle/>
        <a:p>
          <a:endParaRPr lang="zh-CN" altLang="en-US"/>
        </a:p>
      </dgm:t>
    </dgm:pt>
    <dgm:pt modelId="{7A76F7F9-2F6F-44C8-9602-DBE72A5F05D9}">
      <dgm:prSet/>
      <dgm:spPr/>
      <dgm:t>
        <a:bodyPr/>
        <a:lstStyle/>
        <a:p>
          <a:r>
            <a:rPr lang="zh-CN" altLang="en-US" dirty="0" smtClean="0">
              <a:ea typeface="宋体" panose="02010600030101010101" pitchFamily="2" charset="-122"/>
            </a:rPr>
            <a:t>高可靠性内容：为数字、主要观点标引出处，提供了鉴定信息质量的第三方，可根据超链接、参考文献、脚注、尾注等途径进一步查询了解。</a:t>
          </a:r>
          <a:endParaRPr lang="en-US" altLang="zh-CN" dirty="0" smtClean="0">
            <a:ea typeface="宋体" panose="02010600030101010101" pitchFamily="2" charset="-122"/>
          </a:endParaRPr>
        </a:p>
      </dgm:t>
    </dgm:pt>
    <dgm:pt modelId="{199E87F7-E99B-4201-A704-40B077793AC1}" cxnId="{56091844-1B02-412F-BA79-79EE5FD434EA}" type="parTrans">
      <dgm:prSet/>
      <dgm:spPr/>
      <dgm:t>
        <a:bodyPr/>
        <a:lstStyle/>
        <a:p>
          <a:endParaRPr lang="zh-CN" altLang="en-US"/>
        </a:p>
      </dgm:t>
    </dgm:pt>
    <dgm:pt modelId="{48A84FA2-31BE-416F-939F-83FF0A092889}" cxnId="{56091844-1B02-412F-BA79-79EE5FD434EA}" type="sibTrans">
      <dgm:prSet/>
      <dgm:spPr/>
      <dgm:t>
        <a:bodyPr/>
        <a:lstStyle/>
        <a:p>
          <a:endParaRPr lang="zh-CN" altLang="en-US"/>
        </a:p>
      </dgm:t>
    </dgm:pt>
    <dgm:pt modelId="{A1BDCAAB-4709-40D2-9E04-B6D7F7B31D41}">
      <dgm:prSet/>
      <dgm:spPr/>
      <dgm:t>
        <a:bodyPr/>
        <a:lstStyle/>
        <a:p>
          <a:r>
            <a:rPr lang="zh-CN" altLang="en-US" dirty="0" smtClean="0">
              <a:ea typeface="宋体" panose="02010600030101010101" pitchFamily="2" charset="-122"/>
            </a:rPr>
            <a:t>信息本身是否存在逻辑冲突；能否及时更新；能否与其他来源的信息相互佐证；如与其他来源的信息冲突，那它是否属实。</a:t>
          </a:r>
          <a:endParaRPr lang="en-US" altLang="zh-CN" dirty="0" smtClean="0">
            <a:ea typeface="宋体" panose="02010600030101010101" pitchFamily="2" charset="-122"/>
          </a:endParaRPr>
        </a:p>
      </dgm:t>
    </dgm:pt>
    <dgm:pt modelId="{874CCD47-CBC6-4A5E-98F8-DAEE7ACF3386}" cxnId="{DE0BF549-AC58-48D0-BDCA-8768452AE97F}" type="parTrans">
      <dgm:prSet/>
      <dgm:spPr/>
      <dgm:t>
        <a:bodyPr/>
        <a:lstStyle/>
        <a:p>
          <a:endParaRPr lang="zh-CN" altLang="en-US"/>
        </a:p>
      </dgm:t>
    </dgm:pt>
    <dgm:pt modelId="{ADBFD952-3C7D-4404-B9EB-AFBFFDDE05CC}" cxnId="{DE0BF549-AC58-48D0-BDCA-8768452AE97F}" type="sibTrans">
      <dgm:prSet/>
      <dgm:spPr/>
      <dgm:t>
        <a:bodyPr/>
        <a:lstStyle/>
        <a:p>
          <a:endParaRPr lang="zh-CN" altLang="en-US"/>
        </a:p>
      </dgm:t>
    </dgm:pt>
    <dgm:pt modelId="{1D0A6470-E829-477A-BBFE-A4BFF7CDEB65}">
      <dgm:prSet/>
      <dgm:spPr/>
      <dgm:t>
        <a:bodyPr/>
        <a:lstStyle/>
        <a:p>
          <a:r>
            <a:rPr lang="zh-CN" altLang="en-US" dirty="0" smtClean="0">
              <a:ea typeface="宋体" panose="02010600030101010101" pitchFamily="2" charset="-122"/>
            </a:rPr>
            <a:t>高可靠性的内容：行文直截了当、清晰准确、诚实得体，不会出现错别字、标点不当、语法错误、语句不通、外文拼写错误等低级错误</a:t>
          </a:r>
          <a:endParaRPr lang="en-US" altLang="zh-CN" dirty="0" smtClean="0">
            <a:ea typeface="宋体" panose="02010600030101010101" pitchFamily="2" charset="-122"/>
          </a:endParaRPr>
        </a:p>
      </dgm:t>
    </dgm:pt>
    <dgm:pt modelId="{65FA6FF9-8630-4237-8B06-696DACDB98A7}" cxnId="{B94F8E9E-2105-492C-AFDD-AD54BB5CC590}" type="parTrans">
      <dgm:prSet/>
      <dgm:spPr/>
      <dgm:t>
        <a:bodyPr/>
        <a:lstStyle/>
        <a:p>
          <a:endParaRPr lang="zh-CN" altLang="en-US"/>
        </a:p>
      </dgm:t>
    </dgm:pt>
    <dgm:pt modelId="{34A94EFC-2824-4E7F-B6CD-81330E8AC65C}" cxnId="{B94F8E9E-2105-492C-AFDD-AD54BB5CC590}" type="sibTrans">
      <dgm:prSet/>
      <dgm:spPr/>
      <dgm:t>
        <a:bodyPr/>
        <a:lstStyle/>
        <a:p>
          <a:endParaRPr lang="zh-CN" altLang="en-US"/>
        </a:p>
      </dgm:t>
    </dgm:pt>
    <dgm:pt modelId="{CFA20E7B-7B12-4A45-8195-CD0EE273EDDA}">
      <dgm:prSet phldrT="[文本]"/>
      <dgm:spPr/>
      <dgm:t>
        <a:bodyPr/>
        <a:lstStyle/>
        <a:p>
          <a:r>
            <a:rPr lang="en-US" altLang="zh-CN" dirty="0" err="1" smtClean="0"/>
            <a:t>OSI</a:t>
          </a:r>
          <a:r>
            <a:rPr lang="zh-CN" altLang="en-US" dirty="0" smtClean="0"/>
            <a:t>：由一组筛选、确认、编辑后的</a:t>
          </a:r>
          <a:r>
            <a:rPr lang="en-US" altLang="zh-CN" dirty="0" err="1" smtClean="0"/>
            <a:t>OSD</a:t>
          </a:r>
          <a:r>
            <a:rPr lang="zh-CN" altLang="en-US" dirty="0" smtClean="0"/>
            <a:t>构成，用以表达某种含义。</a:t>
          </a:r>
          <a:endParaRPr lang="zh-CN" altLang="en-US" dirty="0"/>
        </a:p>
      </dgm:t>
    </dgm:pt>
    <dgm:pt modelId="{F4869610-831B-45BA-9940-295595F385F9}" cxnId="{E89BADD5-886D-447C-984B-61C108D3C43A}" type="parTrans">
      <dgm:prSet/>
      <dgm:spPr/>
      <dgm:t>
        <a:bodyPr/>
        <a:lstStyle/>
        <a:p>
          <a:endParaRPr lang="zh-CN" altLang="en-US"/>
        </a:p>
      </dgm:t>
    </dgm:pt>
    <dgm:pt modelId="{2488AECE-D860-4A64-87F9-8E0CB5BC40B0}" cxnId="{E89BADD5-886D-447C-984B-61C108D3C43A}" type="sibTrans">
      <dgm:prSet/>
      <dgm:spPr/>
      <dgm:t>
        <a:bodyPr/>
        <a:lstStyle/>
        <a:p>
          <a:endParaRPr lang="zh-CN" altLang="en-US"/>
        </a:p>
      </dgm:t>
    </dgm:pt>
    <dgm:pt modelId="{E3303341-4920-4943-8925-1667599B2D1E}">
      <dgm:prSet phldrT="[文本]"/>
      <dgm:spPr/>
      <dgm:t>
        <a:bodyPr/>
        <a:lstStyle/>
        <a:p>
          <a:r>
            <a:rPr lang="en-US" altLang="zh-CN" dirty="0" err="1" smtClean="0"/>
            <a:t>OSInt</a:t>
          </a:r>
          <a:r>
            <a:rPr lang="zh-CN" altLang="en-US" dirty="0" smtClean="0"/>
            <a:t>：为满足特定需求、解决特定问题而有意识的发现、辨别、提炼，并推送给特定客户的一条或若干条</a:t>
          </a:r>
          <a:r>
            <a:rPr lang="en-US" altLang="zh-CN" dirty="0" err="1" smtClean="0"/>
            <a:t>OSI</a:t>
          </a:r>
          <a:r>
            <a:rPr lang="zh-CN" altLang="en-US" dirty="0" smtClean="0"/>
            <a:t>。</a:t>
          </a:r>
          <a:endParaRPr lang="zh-CN" altLang="en-US" dirty="0"/>
        </a:p>
      </dgm:t>
    </dgm:pt>
    <dgm:pt modelId="{43E8E4AA-8926-4141-80EC-EFE5C39A878B}" cxnId="{D394CCC1-F943-4F9B-8BDC-4ADE890AFDB0}" type="parTrans">
      <dgm:prSet/>
      <dgm:spPr/>
      <dgm:t>
        <a:bodyPr/>
        <a:lstStyle/>
        <a:p>
          <a:endParaRPr lang="zh-CN" altLang="en-US"/>
        </a:p>
      </dgm:t>
    </dgm:pt>
    <dgm:pt modelId="{3711D49D-0ED2-4B2B-AC1D-8EDE6F9CAF6B}" cxnId="{D394CCC1-F943-4F9B-8BDC-4ADE890AFDB0}" type="sibTrans">
      <dgm:prSet/>
      <dgm:spPr/>
      <dgm:t>
        <a:bodyPr/>
        <a:lstStyle/>
        <a:p>
          <a:endParaRPr lang="zh-CN" altLang="en-US"/>
        </a:p>
      </dgm:t>
    </dgm:pt>
    <dgm:pt modelId="{A55A209F-38CF-450D-987A-E03913EA0681}" type="pres">
      <dgm:prSet presAssocID="{4C366BBF-5A4A-4682-8A83-309A855A87B8}" presName="linear" presStyleCnt="0">
        <dgm:presLayoutVars>
          <dgm:animLvl val="lvl"/>
          <dgm:resizeHandles val="exact"/>
        </dgm:presLayoutVars>
      </dgm:prSet>
      <dgm:spPr/>
      <dgm:t>
        <a:bodyPr/>
        <a:lstStyle/>
        <a:p>
          <a:endParaRPr lang="zh-CN" altLang="en-US"/>
        </a:p>
      </dgm:t>
    </dgm:pt>
    <dgm:pt modelId="{7EABF171-DA4D-418E-AF40-138F6A8E83DF}" type="pres">
      <dgm:prSet presAssocID="{E1130B24-7B07-4CE8-A175-CBBCAD56F985}" presName="parentText" presStyleLbl="node1" presStyleIdx="0" presStyleCnt="4">
        <dgm:presLayoutVars>
          <dgm:chMax val="0"/>
          <dgm:bulletEnabled val="1"/>
        </dgm:presLayoutVars>
      </dgm:prSet>
      <dgm:spPr/>
      <dgm:t>
        <a:bodyPr/>
        <a:lstStyle/>
        <a:p>
          <a:endParaRPr lang="zh-CN" altLang="en-US"/>
        </a:p>
      </dgm:t>
    </dgm:pt>
    <dgm:pt modelId="{893AB837-4AD5-4ACF-A60B-6E72F53010D6}" type="pres">
      <dgm:prSet presAssocID="{E1130B24-7B07-4CE8-A175-CBBCAD56F985}" presName="childText" presStyleLbl="revTx" presStyleIdx="0" presStyleCnt="4">
        <dgm:presLayoutVars>
          <dgm:bulletEnabled val="1"/>
        </dgm:presLayoutVars>
      </dgm:prSet>
      <dgm:spPr/>
      <dgm:t>
        <a:bodyPr/>
        <a:lstStyle/>
        <a:p>
          <a:endParaRPr lang="zh-CN" altLang="en-US"/>
        </a:p>
      </dgm:t>
    </dgm:pt>
    <dgm:pt modelId="{E6900ED1-AF14-4C1F-A2B9-1422DC834A02}" type="pres">
      <dgm:prSet presAssocID="{ED35C8EB-BA27-4D32-A193-EE2173A91D68}" presName="parentText" presStyleLbl="node1" presStyleIdx="1" presStyleCnt="4">
        <dgm:presLayoutVars>
          <dgm:chMax val="0"/>
          <dgm:bulletEnabled val="1"/>
        </dgm:presLayoutVars>
      </dgm:prSet>
      <dgm:spPr/>
      <dgm:t>
        <a:bodyPr/>
        <a:lstStyle/>
        <a:p>
          <a:endParaRPr lang="zh-CN" altLang="en-US"/>
        </a:p>
      </dgm:t>
    </dgm:pt>
    <dgm:pt modelId="{EA79C10F-1C26-4848-9340-B15995690102}" type="pres">
      <dgm:prSet presAssocID="{ED35C8EB-BA27-4D32-A193-EE2173A91D68}" presName="childText" presStyleLbl="revTx" presStyleIdx="1" presStyleCnt="4">
        <dgm:presLayoutVars>
          <dgm:bulletEnabled val="1"/>
        </dgm:presLayoutVars>
      </dgm:prSet>
      <dgm:spPr/>
      <dgm:t>
        <a:bodyPr/>
        <a:lstStyle/>
        <a:p>
          <a:endParaRPr lang="zh-CN" altLang="en-US"/>
        </a:p>
      </dgm:t>
    </dgm:pt>
    <dgm:pt modelId="{9DAFFC53-7E92-4B64-832B-58E6FA00168F}" type="pres">
      <dgm:prSet presAssocID="{12C2471F-374D-4660-B4B0-EE7230A67290}" presName="parentText" presStyleLbl="node1" presStyleIdx="2" presStyleCnt="4">
        <dgm:presLayoutVars>
          <dgm:chMax val="0"/>
          <dgm:bulletEnabled val="1"/>
        </dgm:presLayoutVars>
      </dgm:prSet>
      <dgm:spPr/>
      <dgm:t>
        <a:bodyPr/>
        <a:lstStyle/>
        <a:p>
          <a:endParaRPr lang="zh-CN" altLang="en-US"/>
        </a:p>
      </dgm:t>
    </dgm:pt>
    <dgm:pt modelId="{A35A33E5-E473-4890-B72C-C89FD68188B0}" type="pres">
      <dgm:prSet presAssocID="{12C2471F-374D-4660-B4B0-EE7230A67290}" presName="childText" presStyleLbl="revTx" presStyleIdx="2" presStyleCnt="4">
        <dgm:presLayoutVars>
          <dgm:bulletEnabled val="1"/>
        </dgm:presLayoutVars>
      </dgm:prSet>
      <dgm:spPr/>
      <dgm:t>
        <a:bodyPr/>
        <a:lstStyle/>
        <a:p>
          <a:endParaRPr lang="zh-CN" altLang="en-US"/>
        </a:p>
      </dgm:t>
    </dgm:pt>
    <dgm:pt modelId="{3B42B818-84BC-4BF4-8569-38D215121CB1}" type="pres">
      <dgm:prSet presAssocID="{05C6CFC6-F720-4A3B-A6A2-66E916B909C4}" presName="parentText" presStyleLbl="node1" presStyleIdx="3" presStyleCnt="4">
        <dgm:presLayoutVars>
          <dgm:chMax val="0"/>
          <dgm:bulletEnabled val="1"/>
        </dgm:presLayoutVars>
      </dgm:prSet>
      <dgm:spPr/>
      <dgm:t>
        <a:bodyPr/>
        <a:lstStyle/>
        <a:p>
          <a:endParaRPr lang="zh-CN" altLang="en-US"/>
        </a:p>
      </dgm:t>
    </dgm:pt>
    <dgm:pt modelId="{B023F397-52A9-41B9-8DD9-FE2B3F971DD1}" type="pres">
      <dgm:prSet presAssocID="{05C6CFC6-F720-4A3B-A6A2-66E916B909C4}" presName="childText" presStyleLbl="revTx" presStyleIdx="3" presStyleCnt="4">
        <dgm:presLayoutVars>
          <dgm:bulletEnabled val="1"/>
        </dgm:presLayoutVars>
      </dgm:prSet>
      <dgm:spPr/>
      <dgm:t>
        <a:bodyPr/>
        <a:lstStyle/>
        <a:p>
          <a:endParaRPr lang="zh-CN" altLang="en-US"/>
        </a:p>
      </dgm:t>
    </dgm:pt>
  </dgm:ptLst>
  <dgm:cxnLst>
    <dgm:cxn modelId="{B94F8E9E-2105-492C-AFDD-AD54BB5CC590}" srcId="{12C2471F-374D-4660-B4B0-EE7230A67290}" destId="{1D0A6470-E829-477A-BBFE-A4BFF7CDEB65}" srcOrd="0" destOrd="0" parTransId="{65FA6FF9-8630-4237-8B06-696DACDB98A7}" sibTransId="{34A94EFC-2824-4E7F-B6CD-81330E8AC65C}"/>
    <dgm:cxn modelId="{DE0BF549-AC58-48D0-BDCA-8768452AE97F}" srcId="{ED35C8EB-BA27-4D32-A193-EE2173A91D68}" destId="{A1BDCAAB-4709-40D2-9E04-B6D7F7B31D41}" srcOrd="0" destOrd="0" parTransId="{874CCD47-CBC6-4A5E-98F8-DAEE7ACF3386}" sibTransId="{ADBFD952-3C7D-4404-B9EB-AFBFFDDE05CC}"/>
    <dgm:cxn modelId="{9E4A0476-F3D2-4AA5-967C-6B083599784F}" srcId="{4C366BBF-5A4A-4682-8A83-309A855A87B8}" destId="{05C6CFC6-F720-4A3B-A6A2-66E916B909C4}" srcOrd="3" destOrd="0" parTransId="{DA976649-0682-4BD8-8CA8-54D3AAFD5315}" sibTransId="{FBD7081C-9C2F-42A4-AA97-91D64BF29140}"/>
    <dgm:cxn modelId="{CA0542E4-3291-4D8A-B306-3EDB163B7CC4}" srcId="{4C366BBF-5A4A-4682-8A83-309A855A87B8}" destId="{12C2471F-374D-4660-B4B0-EE7230A67290}" srcOrd="2" destOrd="0" parTransId="{A56A9EE7-D660-40C9-9470-1F456B38DBDB}" sibTransId="{3B61C58D-EB5A-47FA-BBE6-1FEB315295B2}"/>
    <dgm:cxn modelId="{E89BADD5-886D-447C-984B-61C108D3C43A}" srcId="{E1130B24-7B07-4CE8-A175-CBBCAD56F985}" destId="{CFA20E7B-7B12-4A45-8195-CD0EE273EDDA}" srcOrd="1" destOrd="0" parTransId="{F4869610-831B-45BA-9940-295595F385F9}" sibTransId="{2488AECE-D860-4A64-87F9-8E0CB5BC40B0}"/>
    <dgm:cxn modelId="{E38859A8-505A-4E27-8A52-6824754FCD2D}" type="presOf" srcId="{A1BDCAAB-4709-40D2-9E04-B6D7F7B31D41}" destId="{EA79C10F-1C26-4848-9340-B15995690102}" srcOrd="0" destOrd="0" presId="urn:microsoft.com/office/officeart/2005/8/layout/vList2"/>
    <dgm:cxn modelId="{0232F30E-DD4F-4572-A195-D55909B20EF5}" srcId="{E1130B24-7B07-4CE8-A175-CBBCAD56F985}" destId="{139576D3-A6B9-4B4E-939E-800685E3007C}" srcOrd="0" destOrd="0" parTransId="{E59B6E48-A8B1-48B8-A1D9-42D5A51BF5C8}" sibTransId="{9F2ACEE5-FC8F-4D97-BD16-EA03419F6BE0}"/>
    <dgm:cxn modelId="{56091844-1B02-412F-BA79-79EE5FD434EA}" srcId="{05C6CFC6-F720-4A3B-A6A2-66E916B909C4}" destId="{7A76F7F9-2F6F-44C8-9602-DBE72A5F05D9}" srcOrd="0" destOrd="0" parTransId="{199E87F7-E99B-4201-A704-40B077793AC1}" sibTransId="{48A84FA2-31BE-416F-939F-83FF0A092889}"/>
    <dgm:cxn modelId="{29D7E116-D47E-4ADC-AAFC-A3C8677185C4}" type="presOf" srcId="{05C6CFC6-F720-4A3B-A6A2-66E916B909C4}" destId="{3B42B818-84BC-4BF4-8569-38D215121CB1}" srcOrd="0" destOrd="0" presId="urn:microsoft.com/office/officeart/2005/8/layout/vList2"/>
    <dgm:cxn modelId="{647C37D9-68E4-49F5-9C3A-6F01D1173D05}" type="presOf" srcId="{ED35C8EB-BA27-4D32-A193-EE2173A91D68}" destId="{E6900ED1-AF14-4C1F-A2B9-1422DC834A02}" srcOrd="0" destOrd="0" presId="urn:microsoft.com/office/officeart/2005/8/layout/vList2"/>
    <dgm:cxn modelId="{71305177-8765-4EA3-B484-1550A48171C5}" type="presOf" srcId="{12C2471F-374D-4660-B4B0-EE7230A67290}" destId="{9DAFFC53-7E92-4B64-832B-58E6FA00168F}" srcOrd="0" destOrd="0" presId="urn:microsoft.com/office/officeart/2005/8/layout/vList2"/>
    <dgm:cxn modelId="{590CE00D-25BA-4DF5-A142-27CE3740D9E8}" srcId="{4C366BBF-5A4A-4682-8A83-309A855A87B8}" destId="{ED35C8EB-BA27-4D32-A193-EE2173A91D68}" srcOrd="1" destOrd="0" parTransId="{BA2A636F-459B-489B-8C93-01E85C2F9639}" sibTransId="{09298977-8954-4E26-B4C5-3F4C32C8CB7E}"/>
    <dgm:cxn modelId="{D394CCC1-F943-4F9B-8BDC-4ADE890AFDB0}" srcId="{E1130B24-7B07-4CE8-A175-CBBCAD56F985}" destId="{E3303341-4920-4943-8925-1667599B2D1E}" srcOrd="2" destOrd="0" parTransId="{43E8E4AA-8926-4141-80EC-EFE5C39A878B}" sibTransId="{3711D49D-0ED2-4B2B-AC1D-8EDE6F9CAF6B}"/>
    <dgm:cxn modelId="{969C3DFB-B693-4D65-8B90-1DAF5F94EC77}" type="presOf" srcId="{CFA20E7B-7B12-4A45-8195-CD0EE273EDDA}" destId="{893AB837-4AD5-4ACF-A60B-6E72F53010D6}" srcOrd="0" destOrd="1" presId="urn:microsoft.com/office/officeart/2005/8/layout/vList2"/>
    <dgm:cxn modelId="{3ED96E33-7BD3-45DD-BAD0-589ABF2D5577}" type="presOf" srcId="{E1130B24-7B07-4CE8-A175-CBBCAD56F985}" destId="{7EABF171-DA4D-418E-AF40-138F6A8E83DF}" srcOrd="0" destOrd="0" presId="urn:microsoft.com/office/officeart/2005/8/layout/vList2"/>
    <dgm:cxn modelId="{7B61171D-5883-401E-896A-F837203297AE}" type="presOf" srcId="{4C366BBF-5A4A-4682-8A83-309A855A87B8}" destId="{A55A209F-38CF-450D-987A-E03913EA0681}" srcOrd="0" destOrd="0" presId="urn:microsoft.com/office/officeart/2005/8/layout/vList2"/>
    <dgm:cxn modelId="{0C9BD8C6-F147-4DA7-8043-D622D3353FB7}" srcId="{4C366BBF-5A4A-4682-8A83-309A855A87B8}" destId="{E1130B24-7B07-4CE8-A175-CBBCAD56F985}" srcOrd="0" destOrd="0" parTransId="{8B24A040-4915-4775-8232-C7C7D3DBFF5A}" sibTransId="{49DD6CE0-47CB-40CB-BE7C-4FF8E64CF594}"/>
    <dgm:cxn modelId="{64BDE91B-7F58-4475-99B8-7030913A055D}" type="presOf" srcId="{7A76F7F9-2F6F-44C8-9602-DBE72A5F05D9}" destId="{B023F397-52A9-41B9-8DD9-FE2B3F971DD1}" srcOrd="0" destOrd="0" presId="urn:microsoft.com/office/officeart/2005/8/layout/vList2"/>
    <dgm:cxn modelId="{F358D77C-D31C-4F33-AA9B-24F163CA2FCA}" type="presOf" srcId="{E3303341-4920-4943-8925-1667599B2D1E}" destId="{893AB837-4AD5-4ACF-A60B-6E72F53010D6}" srcOrd="0" destOrd="2" presId="urn:microsoft.com/office/officeart/2005/8/layout/vList2"/>
    <dgm:cxn modelId="{802E84F0-9F5B-4123-8BFA-1CCDED08CFDF}" type="presOf" srcId="{1D0A6470-E829-477A-BBFE-A4BFF7CDEB65}" destId="{A35A33E5-E473-4890-B72C-C89FD68188B0}" srcOrd="0" destOrd="0" presId="urn:microsoft.com/office/officeart/2005/8/layout/vList2"/>
    <dgm:cxn modelId="{6A5F1B59-D552-48B0-81B1-EC0902BE4AC6}" type="presOf" srcId="{139576D3-A6B9-4B4E-939E-800685E3007C}" destId="{893AB837-4AD5-4ACF-A60B-6E72F53010D6}" srcOrd="0" destOrd="0" presId="urn:microsoft.com/office/officeart/2005/8/layout/vList2"/>
    <dgm:cxn modelId="{34FA6696-15BD-42EB-A92F-EAD079A8DE7E}" type="presParOf" srcId="{A55A209F-38CF-450D-987A-E03913EA0681}" destId="{7EABF171-DA4D-418E-AF40-138F6A8E83DF}" srcOrd="0" destOrd="0" presId="urn:microsoft.com/office/officeart/2005/8/layout/vList2"/>
    <dgm:cxn modelId="{F204252B-1AD6-4BE7-B0AF-0637CF18FBA3}" type="presParOf" srcId="{A55A209F-38CF-450D-987A-E03913EA0681}" destId="{893AB837-4AD5-4ACF-A60B-6E72F53010D6}" srcOrd="1" destOrd="0" presId="urn:microsoft.com/office/officeart/2005/8/layout/vList2"/>
    <dgm:cxn modelId="{D5FAA5E0-7800-4F1C-A6F5-3522C644BB3D}" type="presParOf" srcId="{A55A209F-38CF-450D-987A-E03913EA0681}" destId="{E6900ED1-AF14-4C1F-A2B9-1422DC834A02}" srcOrd="2" destOrd="0" presId="urn:microsoft.com/office/officeart/2005/8/layout/vList2"/>
    <dgm:cxn modelId="{B6A50BB1-AF8C-4134-8E85-AF3A60372E55}" type="presParOf" srcId="{A55A209F-38CF-450D-987A-E03913EA0681}" destId="{EA79C10F-1C26-4848-9340-B15995690102}" srcOrd="3" destOrd="0" presId="urn:microsoft.com/office/officeart/2005/8/layout/vList2"/>
    <dgm:cxn modelId="{9446CDAA-04D8-4CA2-9338-097959D11C2F}" type="presParOf" srcId="{A55A209F-38CF-450D-987A-E03913EA0681}" destId="{9DAFFC53-7E92-4B64-832B-58E6FA00168F}" srcOrd="4" destOrd="0" presId="urn:microsoft.com/office/officeart/2005/8/layout/vList2"/>
    <dgm:cxn modelId="{95FB0DAA-BD32-488B-BA63-B4D68F785A1F}" type="presParOf" srcId="{A55A209F-38CF-450D-987A-E03913EA0681}" destId="{A35A33E5-E473-4890-B72C-C89FD68188B0}" srcOrd="5" destOrd="0" presId="urn:microsoft.com/office/officeart/2005/8/layout/vList2"/>
    <dgm:cxn modelId="{7E8DB969-D636-4F45-B470-76673A5D752B}" type="presParOf" srcId="{A55A209F-38CF-450D-987A-E03913EA0681}" destId="{3B42B818-84BC-4BF4-8569-38D215121CB1}" srcOrd="6" destOrd="0" presId="urn:microsoft.com/office/officeart/2005/8/layout/vList2"/>
    <dgm:cxn modelId="{A4CA2B9F-C1C7-4AF5-91FB-7D841F9D28D3}" type="presParOf" srcId="{A55A209F-38CF-450D-987A-E03913EA0681}" destId="{B023F397-52A9-41B9-8DD9-FE2B3F971DD1}" srcOrd="7"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AB8579-1D2B-41E3-AF55-520B49598C3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zh-CN" altLang="en-US"/>
        </a:p>
      </dgm:t>
    </dgm:pt>
    <dgm:pt modelId="{BD65FFB2-0184-457F-B458-88DF0C78115A}">
      <dgm:prSet phldrT="[文本]"/>
      <dgm:spPr>
        <a:solidFill>
          <a:srgbClr val="ED7D31"/>
        </a:solidFill>
      </dgm:spPr>
      <dgm:t>
        <a:bodyPr/>
        <a:lstStyle/>
        <a:p>
          <a:r>
            <a:rPr lang="zh-CN" altLang="en-US" dirty="0" smtClean="0"/>
            <a:t>不同信息源类别的转化问题，如何高效准确地把文字、图像、语音、视频等资料抽象为事件说明</a:t>
          </a:r>
          <a:endParaRPr lang="zh-CN" altLang="en-US" dirty="0"/>
        </a:p>
      </dgm:t>
    </dgm:pt>
    <dgm:pt modelId="{7C63D958-510C-447B-99B6-BFF2C3748128}" cxnId="{CE45DEA2-84EF-4BDD-9DF8-DE68895B774B}" type="parTrans">
      <dgm:prSet/>
      <dgm:spPr/>
      <dgm:t>
        <a:bodyPr/>
        <a:lstStyle/>
        <a:p>
          <a:endParaRPr lang="zh-CN" altLang="en-US"/>
        </a:p>
      </dgm:t>
    </dgm:pt>
    <dgm:pt modelId="{AC09B4C2-78F6-45B3-B805-C4B3A10E39B6}" cxnId="{CE45DEA2-84EF-4BDD-9DF8-DE68895B774B}" type="sibTrans">
      <dgm:prSet/>
      <dgm:spPr/>
      <dgm:t>
        <a:bodyPr/>
        <a:lstStyle/>
        <a:p>
          <a:endParaRPr lang="zh-CN" altLang="en-US"/>
        </a:p>
      </dgm:t>
    </dgm:pt>
    <dgm:pt modelId="{7B591128-2F22-466B-9832-545F4648A2E8}">
      <dgm:prSet/>
      <dgm:spPr>
        <a:solidFill>
          <a:srgbClr val="A5A5A5"/>
        </a:solidFill>
      </dgm:spPr>
      <dgm:t>
        <a:bodyPr/>
        <a:lstStyle/>
        <a:p>
          <a:r>
            <a:rPr lang="zh-CN" altLang="en-US" dirty="0" smtClean="0"/>
            <a:t>中文信息因分词困难、同义词近义词和不同表达方式多样性，导致自动过滤困难</a:t>
          </a:r>
          <a:endParaRPr lang="en-US" altLang="zh-CN" dirty="0" smtClean="0"/>
        </a:p>
      </dgm:t>
    </dgm:pt>
    <dgm:pt modelId="{44517064-6E3A-4630-88CF-89C98CEB525B}" cxnId="{C2124316-8A16-482C-827F-4D4389E2DC2C}" type="parTrans">
      <dgm:prSet/>
      <dgm:spPr/>
      <dgm:t>
        <a:bodyPr/>
        <a:lstStyle/>
        <a:p>
          <a:endParaRPr lang="zh-CN" altLang="en-US"/>
        </a:p>
      </dgm:t>
    </dgm:pt>
    <dgm:pt modelId="{1D451B9A-7D7E-46B7-902C-76E0698D5388}" cxnId="{C2124316-8A16-482C-827F-4D4389E2DC2C}" type="sibTrans">
      <dgm:prSet/>
      <dgm:spPr/>
      <dgm:t>
        <a:bodyPr/>
        <a:lstStyle/>
        <a:p>
          <a:endParaRPr lang="zh-CN" altLang="en-US"/>
        </a:p>
      </dgm:t>
    </dgm:pt>
    <dgm:pt modelId="{AD4008C0-E250-4893-B7AC-BA047E5E0FA4}">
      <dgm:prSet/>
      <dgm:spPr>
        <a:solidFill>
          <a:srgbClr val="FFC000"/>
        </a:solidFill>
      </dgm:spPr>
      <dgm:t>
        <a:bodyPr/>
        <a:lstStyle/>
        <a:p>
          <a:r>
            <a:rPr lang="zh-CN" altLang="en-US" dirty="0" smtClean="0"/>
            <a:t>如何解决不同信息源对某一事件或观点的评判相互矛盾、不易区分的问题</a:t>
          </a:r>
          <a:endParaRPr lang="zh-CN" altLang="en-US" dirty="0"/>
        </a:p>
      </dgm:t>
    </dgm:pt>
    <dgm:pt modelId="{D2CFACB8-3D40-415C-88DF-A8025A0D5BDA}" cxnId="{291359EE-8324-4E3D-90DB-AAFFD48A6C11}" type="parTrans">
      <dgm:prSet/>
      <dgm:spPr/>
      <dgm:t>
        <a:bodyPr/>
        <a:lstStyle/>
        <a:p>
          <a:endParaRPr lang="zh-CN" altLang="en-US"/>
        </a:p>
      </dgm:t>
    </dgm:pt>
    <dgm:pt modelId="{A933BBF1-FA84-403D-9C4A-FCE1E418CC19}" cxnId="{291359EE-8324-4E3D-90DB-AAFFD48A6C11}" type="sibTrans">
      <dgm:prSet/>
      <dgm:spPr/>
      <dgm:t>
        <a:bodyPr/>
        <a:lstStyle/>
        <a:p>
          <a:endParaRPr lang="zh-CN" altLang="en-US"/>
        </a:p>
      </dgm:t>
    </dgm:pt>
    <dgm:pt modelId="{AAEA9F9A-5055-482C-857F-A9D7EE9E9513}" type="pres">
      <dgm:prSet presAssocID="{F4AB8579-1D2B-41E3-AF55-520B49598C36}" presName="Name0" presStyleCnt="0">
        <dgm:presLayoutVars>
          <dgm:chMax val="7"/>
          <dgm:chPref val="7"/>
          <dgm:dir/>
        </dgm:presLayoutVars>
      </dgm:prSet>
      <dgm:spPr/>
      <dgm:t>
        <a:bodyPr/>
        <a:lstStyle/>
        <a:p>
          <a:endParaRPr lang="zh-CN" altLang="en-US"/>
        </a:p>
      </dgm:t>
    </dgm:pt>
    <dgm:pt modelId="{245C0503-33D9-41C0-9EE4-6934F92192A3}" type="pres">
      <dgm:prSet presAssocID="{F4AB8579-1D2B-41E3-AF55-520B49598C36}" presName="Name1" presStyleCnt="0"/>
      <dgm:spPr/>
    </dgm:pt>
    <dgm:pt modelId="{CA2DAC04-75E8-48F2-B0A0-06897E831A8A}" type="pres">
      <dgm:prSet presAssocID="{F4AB8579-1D2B-41E3-AF55-520B49598C36}" presName="cycle" presStyleCnt="0"/>
      <dgm:spPr/>
    </dgm:pt>
    <dgm:pt modelId="{0AA80279-727C-4DD3-8DB8-EF25F0517EE3}" type="pres">
      <dgm:prSet presAssocID="{F4AB8579-1D2B-41E3-AF55-520B49598C36}" presName="srcNode" presStyleLbl="node1" presStyleIdx="0" presStyleCnt="3"/>
      <dgm:spPr/>
    </dgm:pt>
    <dgm:pt modelId="{E41679BD-D308-442E-A416-597A61C39613}" type="pres">
      <dgm:prSet presAssocID="{F4AB8579-1D2B-41E3-AF55-520B49598C36}" presName="conn" presStyleLbl="parChTrans1D2" presStyleIdx="0" presStyleCnt="1"/>
      <dgm:spPr/>
      <dgm:t>
        <a:bodyPr/>
        <a:lstStyle/>
        <a:p>
          <a:endParaRPr lang="zh-CN" altLang="en-US"/>
        </a:p>
      </dgm:t>
    </dgm:pt>
    <dgm:pt modelId="{55B9116D-DC4E-4439-8350-4BE5EBF0A5B3}" type="pres">
      <dgm:prSet presAssocID="{F4AB8579-1D2B-41E3-AF55-520B49598C36}" presName="extraNode" presStyleLbl="node1" presStyleIdx="0" presStyleCnt="3"/>
      <dgm:spPr/>
    </dgm:pt>
    <dgm:pt modelId="{4D6750AA-922C-4A8F-B676-FA6A18BFF945}" type="pres">
      <dgm:prSet presAssocID="{F4AB8579-1D2B-41E3-AF55-520B49598C36}" presName="dstNode" presStyleLbl="node1" presStyleIdx="0" presStyleCnt="3"/>
      <dgm:spPr/>
    </dgm:pt>
    <dgm:pt modelId="{78EF2C39-7340-4BC8-96DB-CB208A39899E}" type="pres">
      <dgm:prSet presAssocID="{BD65FFB2-0184-457F-B458-88DF0C78115A}" presName="text_1" presStyleLbl="node1" presStyleIdx="0" presStyleCnt="3">
        <dgm:presLayoutVars>
          <dgm:bulletEnabled val="1"/>
        </dgm:presLayoutVars>
      </dgm:prSet>
      <dgm:spPr/>
      <dgm:t>
        <a:bodyPr/>
        <a:lstStyle/>
        <a:p>
          <a:endParaRPr lang="zh-CN" altLang="en-US"/>
        </a:p>
      </dgm:t>
    </dgm:pt>
    <dgm:pt modelId="{ED0E11C4-4172-4276-ABA1-58D5F77ECB7B}" type="pres">
      <dgm:prSet presAssocID="{BD65FFB2-0184-457F-B458-88DF0C78115A}" presName="accent_1" presStyleCnt="0"/>
      <dgm:spPr/>
    </dgm:pt>
    <dgm:pt modelId="{D8209577-9C39-4F57-8FC9-9CCD0E45DFC6}" type="pres">
      <dgm:prSet presAssocID="{BD65FFB2-0184-457F-B458-88DF0C78115A}" presName="accentRepeatNode" presStyleLbl="solidFgAcc1" presStyleIdx="0" presStyleCnt="3"/>
      <dgm:spPr/>
    </dgm:pt>
    <dgm:pt modelId="{297F4AB4-118F-4B78-BCEE-9F6909BB25E6}" type="pres">
      <dgm:prSet presAssocID="{7B591128-2F22-466B-9832-545F4648A2E8}" presName="text_2" presStyleLbl="node1" presStyleIdx="1" presStyleCnt="3">
        <dgm:presLayoutVars>
          <dgm:bulletEnabled val="1"/>
        </dgm:presLayoutVars>
      </dgm:prSet>
      <dgm:spPr/>
      <dgm:t>
        <a:bodyPr/>
        <a:lstStyle/>
        <a:p>
          <a:endParaRPr lang="zh-CN" altLang="en-US"/>
        </a:p>
      </dgm:t>
    </dgm:pt>
    <dgm:pt modelId="{3E22CF33-CC82-4E20-B533-2009DF6758DC}" type="pres">
      <dgm:prSet presAssocID="{7B591128-2F22-466B-9832-545F4648A2E8}" presName="accent_2" presStyleCnt="0"/>
      <dgm:spPr/>
    </dgm:pt>
    <dgm:pt modelId="{E25433AA-6330-4033-B031-5CB6F7B86FE1}" type="pres">
      <dgm:prSet presAssocID="{7B591128-2F22-466B-9832-545F4648A2E8}" presName="accentRepeatNode" presStyleLbl="solidFgAcc1" presStyleIdx="1" presStyleCnt="3"/>
      <dgm:spPr/>
    </dgm:pt>
    <dgm:pt modelId="{0AE9D7F8-F0C5-48A2-A84D-4277C839F052}" type="pres">
      <dgm:prSet presAssocID="{AD4008C0-E250-4893-B7AC-BA047E5E0FA4}" presName="text_3" presStyleLbl="node1" presStyleIdx="2" presStyleCnt="3">
        <dgm:presLayoutVars>
          <dgm:bulletEnabled val="1"/>
        </dgm:presLayoutVars>
      </dgm:prSet>
      <dgm:spPr/>
      <dgm:t>
        <a:bodyPr/>
        <a:lstStyle/>
        <a:p>
          <a:endParaRPr lang="zh-CN" altLang="en-US"/>
        </a:p>
      </dgm:t>
    </dgm:pt>
    <dgm:pt modelId="{ABA2D8DE-0C0E-4DBD-8917-BB35CA5CF109}" type="pres">
      <dgm:prSet presAssocID="{AD4008C0-E250-4893-B7AC-BA047E5E0FA4}" presName="accent_3" presStyleCnt="0"/>
      <dgm:spPr/>
    </dgm:pt>
    <dgm:pt modelId="{57A38269-F171-4ABD-9DBB-985C6FF76E7E}" type="pres">
      <dgm:prSet presAssocID="{AD4008C0-E250-4893-B7AC-BA047E5E0FA4}" presName="accentRepeatNode" presStyleLbl="solidFgAcc1" presStyleIdx="2" presStyleCnt="3"/>
      <dgm:spPr/>
    </dgm:pt>
  </dgm:ptLst>
  <dgm:cxnLst>
    <dgm:cxn modelId="{3C81CD03-AB79-4379-9E09-87A6685756D5}" type="presOf" srcId="{F4AB8579-1D2B-41E3-AF55-520B49598C36}" destId="{AAEA9F9A-5055-482C-857F-A9D7EE9E9513}" srcOrd="0" destOrd="0" presId="urn:microsoft.com/office/officeart/2008/layout/VerticalCurvedList"/>
    <dgm:cxn modelId="{696B5A60-FABA-4D84-9FD0-A85E0848420C}" type="presOf" srcId="{AC09B4C2-78F6-45B3-B805-C4B3A10E39B6}" destId="{E41679BD-D308-442E-A416-597A61C39613}" srcOrd="0" destOrd="0" presId="urn:microsoft.com/office/officeart/2008/layout/VerticalCurvedList"/>
    <dgm:cxn modelId="{5EA52FA4-7776-498E-ACC4-A44462F36328}" type="presOf" srcId="{7B591128-2F22-466B-9832-545F4648A2E8}" destId="{297F4AB4-118F-4B78-BCEE-9F6909BB25E6}" srcOrd="0" destOrd="0" presId="urn:microsoft.com/office/officeart/2008/layout/VerticalCurvedList"/>
    <dgm:cxn modelId="{291359EE-8324-4E3D-90DB-AAFFD48A6C11}" srcId="{F4AB8579-1D2B-41E3-AF55-520B49598C36}" destId="{AD4008C0-E250-4893-B7AC-BA047E5E0FA4}" srcOrd="2" destOrd="0" parTransId="{D2CFACB8-3D40-415C-88DF-A8025A0D5BDA}" sibTransId="{A933BBF1-FA84-403D-9C4A-FCE1E418CC19}"/>
    <dgm:cxn modelId="{CE45DEA2-84EF-4BDD-9DF8-DE68895B774B}" srcId="{F4AB8579-1D2B-41E3-AF55-520B49598C36}" destId="{BD65FFB2-0184-457F-B458-88DF0C78115A}" srcOrd="0" destOrd="0" parTransId="{7C63D958-510C-447B-99B6-BFF2C3748128}" sibTransId="{AC09B4C2-78F6-45B3-B805-C4B3A10E39B6}"/>
    <dgm:cxn modelId="{CA59D256-65B4-464D-BD5D-3B82BC91DD08}" type="presOf" srcId="{AD4008C0-E250-4893-B7AC-BA047E5E0FA4}" destId="{0AE9D7F8-F0C5-48A2-A84D-4277C839F052}" srcOrd="0" destOrd="0" presId="urn:microsoft.com/office/officeart/2008/layout/VerticalCurvedList"/>
    <dgm:cxn modelId="{117A3AEB-D73B-450A-BF27-9B1EAAEB944B}" type="presOf" srcId="{BD65FFB2-0184-457F-B458-88DF0C78115A}" destId="{78EF2C39-7340-4BC8-96DB-CB208A39899E}" srcOrd="0" destOrd="0" presId="urn:microsoft.com/office/officeart/2008/layout/VerticalCurvedList"/>
    <dgm:cxn modelId="{C2124316-8A16-482C-827F-4D4389E2DC2C}" srcId="{F4AB8579-1D2B-41E3-AF55-520B49598C36}" destId="{7B591128-2F22-466B-9832-545F4648A2E8}" srcOrd="1" destOrd="0" parTransId="{44517064-6E3A-4630-88CF-89C98CEB525B}" sibTransId="{1D451B9A-7D7E-46B7-902C-76E0698D5388}"/>
    <dgm:cxn modelId="{40552C0C-CC3C-4635-9D51-80AC1A65FE24}" type="presParOf" srcId="{AAEA9F9A-5055-482C-857F-A9D7EE9E9513}" destId="{245C0503-33D9-41C0-9EE4-6934F92192A3}" srcOrd="0" destOrd="0" presId="urn:microsoft.com/office/officeart/2008/layout/VerticalCurvedList"/>
    <dgm:cxn modelId="{4D115EBF-B5E4-4DCA-9AD6-BFE52A365D3D}" type="presParOf" srcId="{245C0503-33D9-41C0-9EE4-6934F92192A3}" destId="{CA2DAC04-75E8-48F2-B0A0-06897E831A8A}" srcOrd="0" destOrd="0" presId="urn:microsoft.com/office/officeart/2008/layout/VerticalCurvedList"/>
    <dgm:cxn modelId="{0774E903-D1B3-47F4-B9F1-F7C9FD7D29D2}" type="presParOf" srcId="{CA2DAC04-75E8-48F2-B0A0-06897E831A8A}" destId="{0AA80279-727C-4DD3-8DB8-EF25F0517EE3}" srcOrd="0" destOrd="0" presId="urn:microsoft.com/office/officeart/2008/layout/VerticalCurvedList"/>
    <dgm:cxn modelId="{4C3D7B7A-E239-4A2C-94D7-FE81D8750E1A}" type="presParOf" srcId="{CA2DAC04-75E8-48F2-B0A0-06897E831A8A}" destId="{E41679BD-D308-442E-A416-597A61C39613}" srcOrd="1" destOrd="0" presId="urn:microsoft.com/office/officeart/2008/layout/VerticalCurvedList"/>
    <dgm:cxn modelId="{4FC99F56-8241-41C4-AC23-04D40AED466B}" type="presParOf" srcId="{CA2DAC04-75E8-48F2-B0A0-06897E831A8A}" destId="{55B9116D-DC4E-4439-8350-4BE5EBF0A5B3}" srcOrd="2" destOrd="0" presId="urn:microsoft.com/office/officeart/2008/layout/VerticalCurvedList"/>
    <dgm:cxn modelId="{100E5F0F-2428-4C62-9A12-A13991EC4D45}" type="presParOf" srcId="{CA2DAC04-75E8-48F2-B0A0-06897E831A8A}" destId="{4D6750AA-922C-4A8F-B676-FA6A18BFF945}" srcOrd="3" destOrd="0" presId="urn:microsoft.com/office/officeart/2008/layout/VerticalCurvedList"/>
    <dgm:cxn modelId="{CA4357F1-D24D-4B3C-9772-3EC24B3D4A41}" type="presParOf" srcId="{245C0503-33D9-41C0-9EE4-6934F92192A3}" destId="{78EF2C39-7340-4BC8-96DB-CB208A39899E}" srcOrd="1" destOrd="0" presId="urn:microsoft.com/office/officeart/2008/layout/VerticalCurvedList"/>
    <dgm:cxn modelId="{8EAAFDD1-8FBC-48AC-BB97-36F71ACBFE04}" type="presParOf" srcId="{245C0503-33D9-41C0-9EE4-6934F92192A3}" destId="{ED0E11C4-4172-4276-ABA1-58D5F77ECB7B}" srcOrd="2" destOrd="0" presId="urn:microsoft.com/office/officeart/2008/layout/VerticalCurvedList"/>
    <dgm:cxn modelId="{DA380005-C4B5-4B1F-BDED-D7A86A8C946C}" type="presParOf" srcId="{ED0E11C4-4172-4276-ABA1-58D5F77ECB7B}" destId="{D8209577-9C39-4F57-8FC9-9CCD0E45DFC6}" srcOrd="0" destOrd="0" presId="urn:microsoft.com/office/officeart/2008/layout/VerticalCurvedList"/>
    <dgm:cxn modelId="{7317526E-296C-4471-9C95-DEBB87EB5254}" type="presParOf" srcId="{245C0503-33D9-41C0-9EE4-6934F92192A3}" destId="{297F4AB4-118F-4B78-BCEE-9F6909BB25E6}" srcOrd="3" destOrd="0" presId="urn:microsoft.com/office/officeart/2008/layout/VerticalCurvedList"/>
    <dgm:cxn modelId="{8F54FEAE-D9A2-4A7E-8110-F9276A28D3BE}" type="presParOf" srcId="{245C0503-33D9-41C0-9EE4-6934F92192A3}" destId="{3E22CF33-CC82-4E20-B533-2009DF6758DC}" srcOrd="4" destOrd="0" presId="urn:microsoft.com/office/officeart/2008/layout/VerticalCurvedList"/>
    <dgm:cxn modelId="{363E841A-2313-4AAC-B780-E8489BDF41EB}" type="presParOf" srcId="{3E22CF33-CC82-4E20-B533-2009DF6758DC}" destId="{E25433AA-6330-4033-B031-5CB6F7B86FE1}" srcOrd="0" destOrd="0" presId="urn:microsoft.com/office/officeart/2008/layout/VerticalCurvedList"/>
    <dgm:cxn modelId="{3CE14582-2707-4AF8-B905-037BCCE31DB8}" type="presParOf" srcId="{245C0503-33D9-41C0-9EE4-6934F92192A3}" destId="{0AE9D7F8-F0C5-48A2-A84D-4277C839F052}" srcOrd="5" destOrd="0" presId="urn:microsoft.com/office/officeart/2008/layout/VerticalCurvedList"/>
    <dgm:cxn modelId="{EB71A6FD-DE8F-4716-9E35-AF3C805D14B0}" type="presParOf" srcId="{245C0503-33D9-41C0-9EE4-6934F92192A3}" destId="{ABA2D8DE-0C0E-4DBD-8917-BB35CA5CF109}" srcOrd="6" destOrd="0" presId="urn:microsoft.com/office/officeart/2008/layout/VerticalCurvedList"/>
    <dgm:cxn modelId="{E842DE3A-610B-4C8E-AE59-46604EEC45E3}" type="presParOf" srcId="{ABA2D8DE-0C0E-4DBD-8917-BB35CA5CF109}" destId="{57A38269-F171-4ABD-9DBB-985C6FF76E7E}"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BF171-DA4D-418E-AF40-138F6A8E83DF}">
      <dsp:nvSpPr>
        <dsp:cNvPr id="0" name=""/>
        <dsp:cNvSpPr/>
      </dsp:nvSpPr>
      <dsp:spPr>
        <a:xfrm>
          <a:off x="0" y="202203"/>
          <a:ext cx="7848872" cy="402480"/>
        </a:xfrm>
        <a:prstGeom prst="roundRect">
          <a:avLst/>
        </a:prstGeom>
        <a:solidFill>
          <a:srgbClr val="ED7D3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solidFill>
                <a:schemeClr val="bg1"/>
              </a:solidFill>
              <a:ea typeface="宋体" panose="02010600030101010101" pitchFamily="2" charset="-122"/>
            </a:rPr>
            <a:t>形式特征</a:t>
          </a:r>
          <a:endParaRPr lang="zh-CN" altLang="en-US" sz="1600" kern="1200" dirty="0">
            <a:solidFill>
              <a:schemeClr val="bg1"/>
            </a:solidFill>
          </a:endParaRPr>
        </a:p>
      </dsp:txBody>
      <dsp:txXfrm>
        <a:off x="19647" y="221850"/>
        <a:ext cx="7809578" cy="363186"/>
      </dsp:txXfrm>
    </dsp:sp>
    <dsp:sp modelId="{893AB837-4AD5-4ACF-A60B-6E72F53010D6}">
      <dsp:nvSpPr>
        <dsp:cNvPr id="0" name=""/>
        <dsp:cNvSpPr/>
      </dsp:nvSpPr>
      <dsp:spPr>
        <a:xfrm>
          <a:off x="0" y="604683"/>
          <a:ext cx="7848872"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20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zh-CN" altLang="en-US" sz="1200" kern="1200" dirty="0" smtClean="0"/>
            <a:t>包括信息源网站、纸质出版物、电子出版物内外包装等产品或媒介的排版美工水平，引用图片的清晰度、大小、纸张质量，印刷质量，印刷错误数量及程度，风格是否稳定统一，以及其他视觉、触觉等可以评价的外在指标</a:t>
          </a:r>
          <a:endParaRPr lang="zh-CN" altLang="en-US" sz="1200" kern="1200" dirty="0"/>
        </a:p>
      </dsp:txBody>
      <dsp:txXfrm>
        <a:off x="0" y="604683"/>
        <a:ext cx="7848872" cy="397440"/>
      </dsp:txXfrm>
    </dsp:sp>
    <dsp:sp modelId="{E6900ED1-AF14-4C1F-A2B9-1422DC834A02}">
      <dsp:nvSpPr>
        <dsp:cNvPr id="0" name=""/>
        <dsp:cNvSpPr/>
      </dsp:nvSpPr>
      <dsp:spPr>
        <a:xfrm>
          <a:off x="0" y="1002123"/>
          <a:ext cx="7848872" cy="402480"/>
        </a:xfrm>
        <a:prstGeom prst="roundRect">
          <a:avLst/>
        </a:prstGeom>
        <a:solidFill>
          <a:srgbClr val="A5A5A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solidFill>
                <a:srgbClr val="FF0000"/>
              </a:solidFill>
              <a:ea typeface="宋体" panose="02010600030101010101" pitchFamily="2" charset="-122"/>
            </a:rPr>
            <a:t>组织特征</a:t>
          </a:r>
          <a:endParaRPr lang="en-US" altLang="zh-CN" sz="1600" kern="1200" dirty="0" smtClean="0">
            <a:solidFill>
              <a:srgbClr val="FF0000"/>
            </a:solidFill>
            <a:ea typeface="宋体" panose="02010600030101010101" pitchFamily="2" charset="-122"/>
          </a:endParaRPr>
        </a:p>
      </dsp:txBody>
      <dsp:txXfrm>
        <a:off x="19647" y="1021770"/>
        <a:ext cx="7809578" cy="363186"/>
      </dsp:txXfrm>
    </dsp:sp>
    <dsp:sp modelId="{EA79C10F-1C26-4848-9340-B15995690102}">
      <dsp:nvSpPr>
        <dsp:cNvPr id="0" name=""/>
        <dsp:cNvSpPr/>
      </dsp:nvSpPr>
      <dsp:spPr>
        <a:xfrm>
          <a:off x="0" y="1404603"/>
          <a:ext cx="7848872"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20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被评价的信息源是否由一个合法组织来管理运营</a:t>
          </a:r>
          <a:endParaRPr lang="en-US" altLang="zh-CN" sz="1200" kern="1200" dirty="0" smtClean="0">
            <a:ea typeface="宋体" panose="02010600030101010101" pitchFamily="2" charset="-122"/>
          </a:endParaRPr>
        </a:p>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上述联系方式是否有效，能否顺畅快捷地与其取得联系并交换意见</a:t>
          </a:r>
          <a:endParaRPr lang="en-US" altLang="zh-CN" sz="1200" kern="1200" dirty="0" smtClean="0">
            <a:ea typeface="宋体" panose="02010600030101010101" pitchFamily="2" charset="-122"/>
          </a:endParaRPr>
        </a:p>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管理运营该信息源的组织的专业性是否足够</a:t>
          </a:r>
          <a:endParaRPr lang="en-US" altLang="zh-CN" sz="1200" kern="1200" dirty="0" smtClean="0">
            <a:ea typeface="宋体" panose="02010600030101010101" pitchFamily="2" charset="-122"/>
          </a:endParaRPr>
        </a:p>
      </dsp:txBody>
      <dsp:txXfrm>
        <a:off x="0" y="1404603"/>
        <a:ext cx="7848872" cy="662400"/>
      </dsp:txXfrm>
    </dsp:sp>
    <dsp:sp modelId="{9DAFFC53-7E92-4B64-832B-58E6FA00168F}">
      <dsp:nvSpPr>
        <dsp:cNvPr id="0" name=""/>
        <dsp:cNvSpPr/>
      </dsp:nvSpPr>
      <dsp:spPr>
        <a:xfrm>
          <a:off x="0" y="2067003"/>
          <a:ext cx="7848872" cy="402480"/>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solidFill>
                <a:srgbClr val="FF0000"/>
              </a:solidFill>
              <a:ea typeface="宋体" panose="02010600030101010101" pitchFamily="2" charset="-122"/>
            </a:rPr>
            <a:t>链接特征</a:t>
          </a:r>
          <a:endParaRPr lang="en-US" altLang="zh-CN" sz="1600" kern="1200" dirty="0" smtClean="0">
            <a:solidFill>
              <a:srgbClr val="FF0000"/>
            </a:solidFill>
            <a:ea typeface="宋体" panose="02010600030101010101" pitchFamily="2" charset="-122"/>
          </a:endParaRPr>
        </a:p>
      </dsp:txBody>
      <dsp:txXfrm>
        <a:off x="19647" y="2086650"/>
        <a:ext cx="7809578" cy="363186"/>
      </dsp:txXfrm>
    </dsp:sp>
    <dsp:sp modelId="{A35A33E5-E473-4890-B72C-C89FD68188B0}">
      <dsp:nvSpPr>
        <dsp:cNvPr id="0" name=""/>
        <dsp:cNvSpPr/>
      </dsp:nvSpPr>
      <dsp:spPr>
        <a:xfrm>
          <a:off x="0" y="2469483"/>
          <a:ext cx="7848872"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20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对网站：链接是否死链，是否指向可靠性较低的信息源，是否指向以营利为目的的信息源，是否指向与本信息源所在领域无关或相关性很低的信息源</a:t>
          </a:r>
          <a:endParaRPr lang="en-US" altLang="zh-CN" sz="1200" kern="1200" dirty="0" smtClean="0">
            <a:ea typeface="宋体" panose="02010600030101010101" pitchFamily="2" charset="-122"/>
          </a:endParaRPr>
        </a:p>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对印刷性媒介：考察其介绍、评价、引用、参考的其他信息源</a:t>
          </a:r>
          <a:endParaRPr lang="en-US" altLang="zh-CN" sz="1200" kern="1200" dirty="0" smtClean="0">
            <a:ea typeface="宋体" panose="02010600030101010101" pitchFamily="2" charset="-122"/>
          </a:endParaRPr>
        </a:p>
      </dsp:txBody>
      <dsp:txXfrm>
        <a:off x="0" y="2469483"/>
        <a:ext cx="7848872" cy="629280"/>
      </dsp:txXfrm>
    </dsp:sp>
    <dsp:sp modelId="{3B42B818-84BC-4BF4-8569-38D215121CB1}">
      <dsp:nvSpPr>
        <dsp:cNvPr id="0" name=""/>
        <dsp:cNvSpPr/>
      </dsp:nvSpPr>
      <dsp:spPr>
        <a:xfrm>
          <a:off x="0" y="3098763"/>
          <a:ext cx="7848872" cy="402480"/>
        </a:xfrm>
        <a:prstGeom prst="roundRect">
          <a:avLst/>
        </a:prstGeom>
        <a:solidFill>
          <a:schemeClr val="accent5">
            <a:hueOff val="-12720046"/>
            <a:satOff val="81927"/>
            <a:lumOff val="-47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ea typeface="宋体" panose="02010600030101010101" pitchFamily="2" charset="-122"/>
            </a:rPr>
            <a:t>价值特征</a:t>
          </a:r>
          <a:endParaRPr lang="en-US" altLang="zh-CN" sz="1600" kern="1200" dirty="0" smtClean="0">
            <a:ea typeface="宋体" panose="02010600030101010101" pitchFamily="2" charset="-122"/>
          </a:endParaRPr>
        </a:p>
      </dsp:txBody>
      <dsp:txXfrm>
        <a:off x="19647" y="3118410"/>
        <a:ext cx="7809578" cy="363186"/>
      </dsp:txXfrm>
    </dsp:sp>
    <dsp:sp modelId="{B023F397-52A9-41B9-8DD9-FE2B3F971DD1}">
      <dsp:nvSpPr>
        <dsp:cNvPr id="0" name=""/>
        <dsp:cNvSpPr/>
      </dsp:nvSpPr>
      <dsp:spPr>
        <a:xfrm>
          <a:off x="0" y="3501243"/>
          <a:ext cx="7848872"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20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应围绕某领域、某主题展开报道和论述</a:t>
          </a:r>
          <a:endParaRPr lang="en-US" altLang="zh-CN" sz="1200" kern="1200" dirty="0" smtClean="0">
            <a:ea typeface="宋体" panose="02010600030101010101" pitchFamily="2" charset="-122"/>
          </a:endParaRPr>
        </a:p>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应把方便读者、帮助读者作为工作目标，不会以本组织的理念、职责、成绩为宣传重点</a:t>
          </a:r>
          <a:endParaRPr lang="en-US" altLang="zh-CN" sz="1200" kern="1200" dirty="0" smtClean="0">
            <a:ea typeface="宋体" panose="02010600030101010101" pitchFamily="2" charset="-122"/>
          </a:endParaRPr>
        </a:p>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除赞助商广告外，一般不发布商业信息，且商业性内容会与主体内容明确区分开。</a:t>
          </a:r>
          <a:endParaRPr lang="en-US" altLang="zh-CN" sz="1200" kern="1200" dirty="0" smtClean="0">
            <a:ea typeface="宋体" panose="02010600030101010101" pitchFamily="2" charset="-122"/>
          </a:endParaRPr>
        </a:p>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可靠信息源应保持一贯立场和观点，各期内容不会出现明显的态度转变或对立观点。</a:t>
          </a:r>
          <a:endParaRPr lang="en-US" altLang="zh-CN" sz="1200" kern="1200" dirty="0" smtClean="0">
            <a:ea typeface="宋体" panose="02010600030101010101" pitchFamily="2" charset="-122"/>
          </a:endParaRPr>
        </a:p>
      </dsp:txBody>
      <dsp:txXfrm>
        <a:off x="0" y="3501243"/>
        <a:ext cx="7848872" cy="877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BF171-DA4D-418E-AF40-138F6A8E83DF}">
      <dsp:nvSpPr>
        <dsp:cNvPr id="0" name=""/>
        <dsp:cNvSpPr/>
      </dsp:nvSpPr>
      <dsp:spPr>
        <a:xfrm>
          <a:off x="0" y="15363"/>
          <a:ext cx="8208912" cy="673920"/>
        </a:xfrm>
        <a:prstGeom prst="roundRect">
          <a:avLst/>
        </a:prstGeom>
        <a:solidFill>
          <a:srgbClr val="ED7D3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t>明确开源数据、开源信息和开源情报的区别，</a:t>
          </a:r>
          <a:r>
            <a:rPr lang="zh-CN" altLang="en-US" sz="1600" b="1" kern="1200" dirty="0" smtClean="0">
              <a:solidFill>
                <a:schemeClr val="bg1"/>
              </a:solidFill>
            </a:rPr>
            <a:t>避免对某单一素材的过度重视、有意忽略或曲解</a:t>
          </a:r>
          <a:endParaRPr lang="zh-CN" altLang="en-US" sz="1600" b="1" kern="1200" dirty="0">
            <a:solidFill>
              <a:schemeClr val="bg1"/>
            </a:solidFill>
          </a:endParaRPr>
        </a:p>
      </dsp:txBody>
      <dsp:txXfrm>
        <a:off x="32898" y="48261"/>
        <a:ext cx="8143116" cy="608124"/>
      </dsp:txXfrm>
    </dsp:sp>
    <dsp:sp modelId="{893AB837-4AD5-4ACF-A60B-6E72F53010D6}">
      <dsp:nvSpPr>
        <dsp:cNvPr id="0" name=""/>
        <dsp:cNvSpPr/>
      </dsp:nvSpPr>
      <dsp:spPr>
        <a:xfrm>
          <a:off x="0" y="689283"/>
          <a:ext cx="8208912"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633"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altLang="zh-CN" sz="1200" kern="1200" dirty="0" err="1" smtClean="0"/>
            <a:t>OSD</a:t>
          </a:r>
          <a:r>
            <a:rPr lang="zh-CN" altLang="en-US" sz="1200" kern="1200" dirty="0" smtClean="0"/>
            <a:t>：印刷品、广播、口述、照片、信件、录音、视频等原始材料</a:t>
          </a:r>
          <a:endParaRPr lang="zh-CN" altLang="en-US" sz="1200" kern="1200" dirty="0"/>
        </a:p>
        <a:p>
          <a:pPr marL="114300" lvl="1" indent="-114300" algn="l" defTabSz="533400">
            <a:lnSpc>
              <a:spcPct val="90000"/>
            </a:lnSpc>
            <a:spcBef>
              <a:spcPct val="0"/>
            </a:spcBef>
            <a:spcAft>
              <a:spcPct val="20000"/>
            </a:spcAft>
            <a:buChar char="••"/>
          </a:pPr>
          <a:r>
            <a:rPr lang="en-US" altLang="zh-CN" sz="1200" kern="1200" dirty="0" err="1" smtClean="0"/>
            <a:t>OSI</a:t>
          </a:r>
          <a:r>
            <a:rPr lang="zh-CN" altLang="en-US" sz="1200" kern="1200" dirty="0" smtClean="0"/>
            <a:t>：由一组筛选、确认、编辑后的</a:t>
          </a:r>
          <a:r>
            <a:rPr lang="en-US" altLang="zh-CN" sz="1200" kern="1200" dirty="0" err="1" smtClean="0"/>
            <a:t>OSD</a:t>
          </a:r>
          <a:r>
            <a:rPr lang="zh-CN" altLang="en-US" sz="1200" kern="1200" dirty="0" smtClean="0"/>
            <a:t>构成，用以表达某种含义。</a:t>
          </a:r>
          <a:endParaRPr lang="zh-CN" altLang="en-US" sz="1200" kern="1200" dirty="0"/>
        </a:p>
        <a:p>
          <a:pPr marL="114300" lvl="1" indent="-114300" algn="l" defTabSz="533400">
            <a:lnSpc>
              <a:spcPct val="90000"/>
            </a:lnSpc>
            <a:spcBef>
              <a:spcPct val="0"/>
            </a:spcBef>
            <a:spcAft>
              <a:spcPct val="20000"/>
            </a:spcAft>
            <a:buChar char="••"/>
          </a:pPr>
          <a:r>
            <a:rPr lang="en-US" altLang="zh-CN" sz="1200" kern="1200" dirty="0" err="1" smtClean="0"/>
            <a:t>OSInt</a:t>
          </a:r>
          <a:r>
            <a:rPr lang="zh-CN" altLang="en-US" sz="1200" kern="1200" dirty="0" smtClean="0"/>
            <a:t>：为满足特定需求、解决特定问题而有意识的发现、辨别、提炼，并推送给特定客户的一条或若干条</a:t>
          </a:r>
          <a:r>
            <a:rPr lang="en-US" altLang="zh-CN" sz="1200" kern="1200" dirty="0" err="1" smtClean="0"/>
            <a:t>OSI</a:t>
          </a:r>
          <a:r>
            <a:rPr lang="zh-CN" altLang="en-US" sz="1200" kern="1200" dirty="0" smtClean="0"/>
            <a:t>。</a:t>
          </a:r>
          <a:endParaRPr lang="zh-CN" altLang="en-US" sz="1200" kern="1200" dirty="0"/>
        </a:p>
      </dsp:txBody>
      <dsp:txXfrm>
        <a:off x="0" y="689283"/>
        <a:ext cx="8208912" cy="662400"/>
      </dsp:txXfrm>
    </dsp:sp>
    <dsp:sp modelId="{E6900ED1-AF14-4C1F-A2B9-1422DC834A02}">
      <dsp:nvSpPr>
        <dsp:cNvPr id="0" name=""/>
        <dsp:cNvSpPr/>
      </dsp:nvSpPr>
      <dsp:spPr>
        <a:xfrm>
          <a:off x="0" y="1351683"/>
          <a:ext cx="8208912" cy="673920"/>
        </a:xfrm>
        <a:prstGeom prst="roundRect">
          <a:avLst/>
        </a:prstGeom>
        <a:solidFill>
          <a:srgbClr val="A5A5A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ea typeface="宋体" panose="02010600030101010101" pitchFamily="2" charset="-122"/>
            </a:rPr>
            <a:t>考察</a:t>
          </a:r>
          <a:r>
            <a:rPr lang="zh-CN" altLang="en-US" sz="1600" kern="1200" dirty="0" smtClean="0">
              <a:solidFill>
                <a:srgbClr val="FF0000"/>
              </a:solidFill>
              <a:ea typeface="宋体" panose="02010600030101010101" pitchFamily="2" charset="-122"/>
            </a:rPr>
            <a:t>信息所表述的内容是否合情合理</a:t>
          </a:r>
          <a:endParaRPr lang="en-US" altLang="zh-CN" sz="1600" kern="1200" dirty="0" smtClean="0">
            <a:solidFill>
              <a:srgbClr val="FF0000"/>
            </a:solidFill>
            <a:ea typeface="宋体" panose="02010600030101010101" pitchFamily="2" charset="-122"/>
          </a:endParaRPr>
        </a:p>
      </dsp:txBody>
      <dsp:txXfrm>
        <a:off x="32898" y="1384581"/>
        <a:ext cx="8143116" cy="608124"/>
      </dsp:txXfrm>
    </dsp:sp>
    <dsp:sp modelId="{EA79C10F-1C26-4848-9340-B15995690102}">
      <dsp:nvSpPr>
        <dsp:cNvPr id="0" name=""/>
        <dsp:cNvSpPr/>
      </dsp:nvSpPr>
      <dsp:spPr>
        <a:xfrm>
          <a:off x="0" y="2025603"/>
          <a:ext cx="8208912"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633"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信息本身是否存在逻辑冲突；能否及时更新；能否与其他来源的信息相互佐证；如与其他来源的信息冲突，那它是否属实。</a:t>
          </a:r>
          <a:endParaRPr lang="en-US" altLang="zh-CN" sz="1200" kern="1200" dirty="0" smtClean="0">
            <a:ea typeface="宋体" panose="02010600030101010101" pitchFamily="2" charset="-122"/>
          </a:endParaRPr>
        </a:p>
      </dsp:txBody>
      <dsp:txXfrm>
        <a:off x="0" y="2025603"/>
        <a:ext cx="8208912" cy="397440"/>
      </dsp:txXfrm>
    </dsp:sp>
    <dsp:sp modelId="{9DAFFC53-7E92-4B64-832B-58E6FA00168F}">
      <dsp:nvSpPr>
        <dsp:cNvPr id="0" name=""/>
        <dsp:cNvSpPr/>
      </dsp:nvSpPr>
      <dsp:spPr>
        <a:xfrm>
          <a:off x="0" y="2423043"/>
          <a:ext cx="8208912" cy="673920"/>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ea typeface="宋体" panose="02010600030101010101" pitchFamily="2" charset="-122"/>
            </a:rPr>
            <a:t>考察</a:t>
          </a:r>
          <a:r>
            <a:rPr lang="zh-CN" altLang="en-US" sz="1600" kern="1200" dirty="0" smtClean="0">
              <a:solidFill>
                <a:srgbClr val="FF0000"/>
              </a:solidFill>
              <a:ea typeface="宋体" panose="02010600030101010101" pitchFamily="2" charset="-122"/>
            </a:rPr>
            <a:t>语言学角度是否可靠</a:t>
          </a:r>
          <a:endParaRPr lang="en-US" altLang="zh-CN" sz="1600" kern="1200" dirty="0" smtClean="0">
            <a:solidFill>
              <a:srgbClr val="FF0000"/>
            </a:solidFill>
            <a:ea typeface="宋体" panose="02010600030101010101" pitchFamily="2" charset="-122"/>
          </a:endParaRPr>
        </a:p>
      </dsp:txBody>
      <dsp:txXfrm>
        <a:off x="32898" y="2455941"/>
        <a:ext cx="8143116" cy="608124"/>
      </dsp:txXfrm>
    </dsp:sp>
    <dsp:sp modelId="{A35A33E5-E473-4890-B72C-C89FD68188B0}">
      <dsp:nvSpPr>
        <dsp:cNvPr id="0" name=""/>
        <dsp:cNvSpPr/>
      </dsp:nvSpPr>
      <dsp:spPr>
        <a:xfrm>
          <a:off x="0" y="3096963"/>
          <a:ext cx="8208912"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633"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高可靠性的内容：行文直截了当、清晰准确、诚实得体，不会出现错别字、标点不当、语法错误、语句不通、外文拼写错误等低级错误</a:t>
          </a:r>
          <a:endParaRPr lang="en-US" altLang="zh-CN" sz="1200" kern="1200" dirty="0" smtClean="0">
            <a:ea typeface="宋体" panose="02010600030101010101" pitchFamily="2" charset="-122"/>
          </a:endParaRPr>
        </a:p>
      </dsp:txBody>
      <dsp:txXfrm>
        <a:off x="0" y="3096963"/>
        <a:ext cx="8208912" cy="397440"/>
      </dsp:txXfrm>
    </dsp:sp>
    <dsp:sp modelId="{3B42B818-84BC-4BF4-8569-38D215121CB1}">
      <dsp:nvSpPr>
        <dsp:cNvPr id="0" name=""/>
        <dsp:cNvSpPr/>
      </dsp:nvSpPr>
      <dsp:spPr>
        <a:xfrm>
          <a:off x="0" y="3494403"/>
          <a:ext cx="8208912" cy="673920"/>
        </a:xfrm>
        <a:prstGeom prst="roundRect">
          <a:avLst/>
        </a:prstGeom>
        <a:solidFill>
          <a:schemeClr val="accent5">
            <a:hueOff val="-12720046"/>
            <a:satOff val="81927"/>
            <a:lumOff val="-47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ea typeface="宋体" panose="02010600030101010101" pitchFamily="2" charset="-122"/>
            </a:rPr>
            <a:t>考察</a:t>
          </a:r>
          <a:r>
            <a:rPr lang="zh-CN" altLang="en-US" sz="1600" b="1" kern="1200" dirty="0" smtClean="0">
              <a:ea typeface="宋体" panose="02010600030101010101" pitchFamily="2" charset="-122"/>
            </a:rPr>
            <a:t>参考引用文献角度是否可靠</a:t>
          </a:r>
          <a:endParaRPr lang="en-US" altLang="zh-CN" sz="1600" b="1" kern="1200" dirty="0" smtClean="0">
            <a:ea typeface="宋体" panose="02010600030101010101" pitchFamily="2" charset="-122"/>
          </a:endParaRPr>
        </a:p>
      </dsp:txBody>
      <dsp:txXfrm>
        <a:off x="32898" y="3527301"/>
        <a:ext cx="8143116" cy="608124"/>
      </dsp:txXfrm>
    </dsp:sp>
    <dsp:sp modelId="{B023F397-52A9-41B9-8DD9-FE2B3F971DD1}">
      <dsp:nvSpPr>
        <dsp:cNvPr id="0" name=""/>
        <dsp:cNvSpPr/>
      </dsp:nvSpPr>
      <dsp:spPr>
        <a:xfrm>
          <a:off x="0" y="4168323"/>
          <a:ext cx="8208912"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633"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zh-CN" altLang="en-US" sz="1200" kern="1200" dirty="0" smtClean="0">
              <a:ea typeface="宋体" panose="02010600030101010101" pitchFamily="2" charset="-122"/>
            </a:rPr>
            <a:t>高可靠性内容：为数字、主要观点标引出处，提供了鉴定信息质量的第三方，可根据超链接、参考文献、脚注、尾注等途径进一步查询了解。</a:t>
          </a:r>
          <a:endParaRPr lang="en-US" altLang="zh-CN" sz="1200" kern="1200" dirty="0" smtClean="0">
            <a:ea typeface="宋体" panose="02010600030101010101" pitchFamily="2" charset="-122"/>
          </a:endParaRPr>
        </a:p>
      </dsp:txBody>
      <dsp:txXfrm>
        <a:off x="0" y="4168323"/>
        <a:ext cx="8208912" cy="397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679BD-D308-442E-A416-597A61C39613}">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F2C39-7340-4BC8-96DB-CB208A39899E}">
      <dsp:nvSpPr>
        <dsp:cNvPr id="0" name=""/>
        <dsp:cNvSpPr/>
      </dsp:nvSpPr>
      <dsp:spPr>
        <a:xfrm>
          <a:off x="564979" y="406400"/>
          <a:ext cx="6076577" cy="812800"/>
        </a:xfrm>
        <a:prstGeom prst="rect">
          <a:avLst/>
        </a:prstGeom>
        <a:solidFill>
          <a:srgbClr val="ED7D3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t>不同信息源类别的转化问题，如何高效准确地把文字、图像、语音、视频等资料抽象为事件说明</a:t>
          </a:r>
          <a:endParaRPr lang="zh-CN" altLang="en-US" sz="2000" kern="1200" dirty="0"/>
        </a:p>
      </dsp:txBody>
      <dsp:txXfrm>
        <a:off x="564979" y="406400"/>
        <a:ext cx="6076577" cy="812800"/>
      </dsp:txXfrm>
    </dsp:sp>
    <dsp:sp modelId="{D8209577-9C39-4F57-8FC9-9CCD0E45DFC6}">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7F4AB4-118F-4B78-BCEE-9F6909BB25E6}">
      <dsp:nvSpPr>
        <dsp:cNvPr id="0" name=""/>
        <dsp:cNvSpPr/>
      </dsp:nvSpPr>
      <dsp:spPr>
        <a:xfrm>
          <a:off x="860432" y="1625599"/>
          <a:ext cx="5781124" cy="812800"/>
        </a:xfrm>
        <a:prstGeom prst="rect">
          <a:avLst/>
        </a:prstGeom>
        <a:solidFill>
          <a:srgbClr val="A5A5A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t>中文信息因分词困难、同义词近义词和不同表达方式多样性，导致自动过滤困难</a:t>
          </a:r>
          <a:endParaRPr lang="en-US" altLang="zh-CN" sz="2000" kern="1200" dirty="0" smtClean="0"/>
        </a:p>
      </dsp:txBody>
      <dsp:txXfrm>
        <a:off x="860432" y="1625599"/>
        <a:ext cx="5781124" cy="812800"/>
      </dsp:txXfrm>
    </dsp:sp>
    <dsp:sp modelId="{E25433AA-6330-4033-B031-5CB6F7B86FE1}">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5">
              <a:hueOff val="-6360023"/>
              <a:satOff val="40964"/>
              <a:lumOff val="-23726"/>
              <a:alphaOff val="0"/>
            </a:schemeClr>
          </a:solidFill>
          <a:prstDash val="solid"/>
        </a:ln>
        <a:effectLst/>
      </dsp:spPr>
      <dsp:style>
        <a:lnRef idx="2">
          <a:scrgbClr r="0" g="0" b="0"/>
        </a:lnRef>
        <a:fillRef idx="1">
          <a:scrgbClr r="0" g="0" b="0"/>
        </a:fillRef>
        <a:effectRef idx="0">
          <a:scrgbClr r="0" g="0" b="0"/>
        </a:effectRef>
        <a:fontRef idx="minor"/>
      </dsp:style>
    </dsp:sp>
    <dsp:sp modelId="{0AE9D7F8-F0C5-48A2-A84D-4277C839F052}">
      <dsp:nvSpPr>
        <dsp:cNvPr id="0" name=""/>
        <dsp:cNvSpPr/>
      </dsp:nvSpPr>
      <dsp:spPr>
        <a:xfrm>
          <a:off x="564979" y="2844800"/>
          <a:ext cx="6076577" cy="812800"/>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t>如何解决不同信息源对某一事件或观点的评判相互矛盾、不易区分的问题</a:t>
          </a:r>
          <a:endParaRPr lang="zh-CN" altLang="en-US" sz="2000" kern="1200" dirty="0"/>
        </a:p>
      </dsp:txBody>
      <dsp:txXfrm>
        <a:off x="564979" y="2844800"/>
        <a:ext cx="6076577" cy="812800"/>
      </dsp:txXfrm>
    </dsp:sp>
    <dsp:sp modelId="{57A38269-F171-4ABD-9DBB-985C6FF76E7E}">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accent5">
              <a:hueOff val="-12720046"/>
              <a:satOff val="81927"/>
              <a:lumOff val="-47451"/>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b="0">
                <a:latin typeface="Arial" panose="020B0604020202020204" pitchFamily="34" charset="0"/>
              </a:defRPr>
            </a:lvl1pPr>
          </a:lstStyle>
          <a:p>
            <a:pPr>
              <a:defRPr/>
            </a:pPr>
            <a:endParaRPr lang="en-US" altLang="zh-CN"/>
          </a:p>
        </p:txBody>
      </p:sp>
      <p:sp>
        <p:nvSpPr>
          <p:cNvPr id="201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defRPr>
            </a:lvl1pPr>
          </a:lstStyle>
          <a:p>
            <a:pPr>
              <a:defRPr/>
            </a:pPr>
            <a:endParaRPr lang="en-US" altLang="zh-CN"/>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1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01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b="0">
                <a:latin typeface="Arial" panose="020B0604020202020204" pitchFamily="34" charset="0"/>
              </a:defRPr>
            </a:lvl1pPr>
          </a:lstStyle>
          <a:p>
            <a:pPr>
              <a:defRPr/>
            </a:pPr>
            <a:endParaRPr lang="en-US" altLang="zh-CN"/>
          </a:p>
        </p:txBody>
      </p:sp>
      <p:sp>
        <p:nvSpPr>
          <p:cNvPr id="201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Arial" panose="020B0604020202020204" pitchFamily="34" charset="0"/>
              </a:defRPr>
            </a:lvl1pPr>
          </a:lstStyle>
          <a:p>
            <a:pPr>
              <a:defRPr/>
            </a:pPr>
            <a:fld id="{140E3571-B9F4-4991-83A1-4443C89AFA35}"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例如，一条来自最可靠的信息源，并且信息内容也最可靠，其标记就是</a:t>
            </a:r>
            <a:r>
              <a:rPr lang="en-US" altLang="zh-CN" dirty="0" smtClean="0"/>
              <a:t>A1</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以威胁情报为例，可见三类分析方法功能</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约翰列侬，著名</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摇滚音乐家</a:t>
            </a: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a:t>
            </a:r>
            <a:endParaRPr lang="en-US" altLang="zh-CN" sz="1200" b="1" i="0" kern="1200" dirty="0" smtClean="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他是披头士乐队的</a:t>
            </a: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成员</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a:t>
            </a:r>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r>
              <a:rPr lang="zh-CN" altLang="en-US" dirty="0" smtClean="0"/>
              <a:t>他出生于英国利物浦。</a:t>
            </a:r>
            <a:endParaRPr lang="en-US" altLang="zh-CN" dirty="0" smtClean="0"/>
          </a:p>
          <a:p>
            <a:r>
              <a:rPr lang="zh-CN" altLang="en-US" dirty="0" smtClean="0"/>
              <a:t>披头士乐队也是在英国利物浦组建。</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约翰出生在利物浦，父母是朱莉亚和阿尔弗雷德</a:t>
            </a:r>
            <a:r>
              <a:rPr lang="en-US" altLang="zh-CN" dirty="0" smtClean="0"/>
              <a:t>·</a:t>
            </a:r>
            <a:r>
              <a:rPr lang="zh-CN" altLang="en-US" dirty="0" smtClean="0"/>
              <a:t>列侬</a:t>
            </a:r>
            <a:r>
              <a:rPr lang="en-US" altLang="zh-CN" dirty="0" smtClean="0"/>
              <a:t>.</a:t>
            </a:r>
            <a:endParaRPr lang="en-US" altLang="zh-CN" dirty="0" smtClean="0"/>
          </a:p>
          <a:p>
            <a:r>
              <a:rPr lang="zh-CN" altLang="en-US" dirty="0" smtClean="0"/>
              <a:t>文本</a:t>
            </a:r>
            <a:endParaRPr lang="en-US" altLang="zh-CN" dirty="0" smtClean="0"/>
          </a:p>
          <a:p>
            <a:r>
              <a:rPr lang="zh-CN" altLang="en-US" dirty="0" smtClean="0"/>
              <a:t>注释文本</a:t>
            </a:r>
            <a:endParaRPr lang="en-US" altLang="zh-CN" dirty="0" smtClean="0"/>
          </a:p>
          <a:p>
            <a:r>
              <a:rPr lang="zh-CN" altLang="en-US" dirty="0" smtClean="0"/>
              <a:t>提取图谱</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独立议员安德鲁</a:t>
            </a:r>
            <a:r>
              <a:rPr lang="en-US" altLang="zh-CN" dirty="0" smtClean="0"/>
              <a:t>·</a:t>
            </a:r>
            <a:r>
              <a:rPr lang="zh-CN" altLang="en-US" dirty="0" smtClean="0"/>
              <a:t>威尔基决定撤回对少数派工党政府的支持，这听起来很戏剧性，但不应进一步威胁其稳定。</a:t>
            </a:r>
            <a:r>
              <a:rPr lang="en-US" altLang="zh-CN" dirty="0" smtClean="0"/>
              <a:t>2010</a:t>
            </a:r>
            <a:r>
              <a:rPr lang="zh-CN" altLang="en-US" dirty="0" smtClean="0"/>
              <a:t>年大选后，威尔基、罗布</a:t>
            </a:r>
            <a:r>
              <a:rPr lang="en-US" altLang="zh-CN" dirty="0" smtClean="0"/>
              <a:t>·</a:t>
            </a:r>
            <a:r>
              <a:rPr lang="zh-CN" altLang="en-US" dirty="0" smtClean="0"/>
              <a:t>奥克肖特、托尼</a:t>
            </a:r>
            <a:r>
              <a:rPr lang="en-US" altLang="zh-CN" dirty="0" smtClean="0"/>
              <a:t>·</a:t>
            </a:r>
            <a:r>
              <a:rPr lang="zh-CN" altLang="en-US" dirty="0" smtClean="0"/>
              <a:t>温莎和绿党同意支持工党，他们只提供了两个保证：信心和供应。</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smtClean="0"/>
              <a:t>“</a:t>
            </a:r>
            <a:r>
              <a:rPr lang="zh-CN" altLang="en-US" dirty="0" smtClean="0"/>
              <a:t>独立议员</a:t>
            </a:r>
            <a:r>
              <a:rPr lang="zh-CN" altLang="en-US" b="1" dirty="0" smtClean="0"/>
              <a:t>安德鲁</a:t>
            </a:r>
            <a:r>
              <a:rPr lang="en-US" altLang="zh-CN" b="1" dirty="0" smtClean="0"/>
              <a:t>·</a:t>
            </a:r>
            <a:r>
              <a:rPr lang="zh-CN" altLang="en-US" b="1" dirty="0" smtClean="0"/>
              <a:t>威尔基</a:t>
            </a:r>
            <a:r>
              <a:rPr lang="zh-CN" altLang="en-US" dirty="0" smtClean="0"/>
              <a:t>决定撤回对少数派</a:t>
            </a:r>
            <a:r>
              <a:rPr lang="zh-CN" altLang="en-US" b="1" dirty="0" smtClean="0"/>
              <a:t>工党</a:t>
            </a:r>
            <a:r>
              <a:rPr lang="zh-CN" altLang="en-US" dirty="0" smtClean="0"/>
              <a:t>政府的支持，这听起来很戏剧性，但不应进一步威胁其稳定。</a:t>
            </a:r>
            <a:r>
              <a:rPr lang="en-US" altLang="zh-CN" b="1" dirty="0" smtClean="0"/>
              <a:t>2010</a:t>
            </a:r>
            <a:r>
              <a:rPr lang="zh-CN" altLang="en-US" b="1" dirty="0" smtClean="0"/>
              <a:t>年</a:t>
            </a:r>
            <a:r>
              <a:rPr lang="zh-CN" altLang="en-US" dirty="0" smtClean="0"/>
              <a:t>大选后，</a:t>
            </a:r>
            <a:r>
              <a:rPr lang="zh-CN" altLang="en-US" b="1" dirty="0" smtClean="0"/>
              <a:t>威尔基</a:t>
            </a:r>
            <a:r>
              <a:rPr lang="zh-CN" altLang="en-US" dirty="0" smtClean="0"/>
              <a:t>、</a:t>
            </a:r>
            <a:r>
              <a:rPr lang="zh-CN" altLang="en-US" b="1" dirty="0" smtClean="0"/>
              <a:t>罗布</a:t>
            </a:r>
            <a:r>
              <a:rPr lang="en-US" altLang="zh-CN" b="1" dirty="0" smtClean="0"/>
              <a:t>·</a:t>
            </a:r>
            <a:r>
              <a:rPr lang="zh-CN" altLang="en-US" b="1" dirty="0" smtClean="0"/>
              <a:t>奥克肖特</a:t>
            </a:r>
            <a:r>
              <a:rPr lang="zh-CN" altLang="en-US" dirty="0" smtClean="0"/>
              <a:t>、</a:t>
            </a:r>
            <a:r>
              <a:rPr lang="zh-CN" altLang="en-US" b="1" dirty="0" smtClean="0"/>
              <a:t>托尼</a:t>
            </a:r>
            <a:r>
              <a:rPr lang="en-US" altLang="zh-CN" b="1" dirty="0" smtClean="0"/>
              <a:t>·</a:t>
            </a:r>
            <a:r>
              <a:rPr lang="zh-CN" altLang="en-US" b="1" dirty="0" smtClean="0"/>
              <a:t>温莎</a:t>
            </a:r>
            <a:r>
              <a:rPr lang="zh-CN" altLang="en-US" dirty="0" smtClean="0"/>
              <a:t>和</a:t>
            </a:r>
            <a:r>
              <a:rPr lang="zh-CN" altLang="en-US" b="1" dirty="0" smtClean="0"/>
              <a:t>绿党</a:t>
            </a:r>
            <a:r>
              <a:rPr lang="zh-CN" altLang="en-US" dirty="0" smtClean="0"/>
              <a:t>同意支持</a:t>
            </a:r>
            <a:r>
              <a:rPr lang="zh-CN" altLang="en-US" b="1" dirty="0" smtClean="0"/>
              <a:t>工党</a:t>
            </a:r>
            <a:r>
              <a:rPr lang="zh-CN" altLang="en-US" dirty="0" smtClean="0"/>
              <a:t>，他们只提供了两个保证：信心和供应。</a:t>
            </a:r>
            <a:r>
              <a:rPr lang="en-US" altLang="zh-CN" dirty="0" smtClean="0"/>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smtClean="0"/>
              <a:t>“</a:t>
            </a:r>
            <a:r>
              <a:rPr lang="zh-CN" altLang="en-US" dirty="0" smtClean="0"/>
              <a:t>独立议员</a:t>
            </a:r>
            <a:r>
              <a:rPr lang="zh-CN" altLang="en-US" b="1" dirty="0" smtClean="0"/>
              <a:t>安德鲁</a:t>
            </a:r>
            <a:r>
              <a:rPr lang="en-US" altLang="zh-CN" b="1" dirty="0" smtClean="0"/>
              <a:t>·</a:t>
            </a:r>
            <a:r>
              <a:rPr lang="zh-CN" altLang="en-US" b="1" dirty="0" smtClean="0"/>
              <a:t>威尔基</a:t>
            </a:r>
            <a:r>
              <a:rPr lang="zh-CN" altLang="en-US" dirty="0" smtClean="0"/>
              <a:t>决定撤回对少数派</a:t>
            </a:r>
            <a:r>
              <a:rPr lang="zh-CN" altLang="en-US" b="1" dirty="0" smtClean="0"/>
              <a:t>工党</a:t>
            </a:r>
            <a:r>
              <a:rPr lang="zh-CN" altLang="en-US" dirty="0" smtClean="0"/>
              <a:t>政府的支持，这听起来很戏剧性，但不应进一步威胁其稳定。</a:t>
            </a:r>
            <a:r>
              <a:rPr lang="en-US" altLang="zh-CN" b="1" dirty="0" smtClean="0"/>
              <a:t>2010</a:t>
            </a:r>
            <a:r>
              <a:rPr lang="zh-CN" altLang="en-US" b="1" dirty="0" smtClean="0"/>
              <a:t>年</a:t>
            </a:r>
            <a:r>
              <a:rPr lang="zh-CN" altLang="en-US" dirty="0" smtClean="0"/>
              <a:t>大选后，</a:t>
            </a:r>
            <a:r>
              <a:rPr lang="zh-CN" altLang="en-US" b="1" dirty="0" smtClean="0"/>
              <a:t>威尔基</a:t>
            </a:r>
            <a:r>
              <a:rPr lang="zh-CN" altLang="en-US" dirty="0" smtClean="0"/>
              <a:t>、</a:t>
            </a:r>
            <a:r>
              <a:rPr lang="zh-CN" altLang="en-US" b="1" dirty="0" smtClean="0"/>
              <a:t>罗布</a:t>
            </a:r>
            <a:r>
              <a:rPr lang="en-US" altLang="zh-CN" b="1" dirty="0" smtClean="0"/>
              <a:t>·</a:t>
            </a:r>
            <a:r>
              <a:rPr lang="zh-CN" altLang="en-US" b="1" dirty="0" smtClean="0"/>
              <a:t>奥克肖特</a:t>
            </a:r>
            <a:r>
              <a:rPr lang="zh-CN" altLang="en-US" dirty="0" smtClean="0"/>
              <a:t>、</a:t>
            </a:r>
            <a:r>
              <a:rPr lang="zh-CN" altLang="en-US" b="1" dirty="0" smtClean="0"/>
              <a:t>托尼</a:t>
            </a:r>
            <a:r>
              <a:rPr lang="en-US" altLang="zh-CN" b="1" dirty="0" smtClean="0"/>
              <a:t>·</a:t>
            </a:r>
            <a:r>
              <a:rPr lang="zh-CN" altLang="en-US" b="1" dirty="0" smtClean="0"/>
              <a:t>温莎</a:t>
            </a:r>
            <a:r>
              <a:rPr lang="zh-CN" altLang="en-US" dirty="0" smtClean="0"/>
              <a:t>和</a:t>
            </a:r>
            <a:r>
              <a:rPr lang="zh-CN" altLang="en-US" b="1" dirty="0" smtClean="0"/>
              <a:t>绿党</a:t>
            </a:r>
            <a:r>
              <a:rPr lang="zh-CN" altLang="en-US" dirty="0" smtClean="0"/>
              <a:t>同意支持</a:t>
            </a:r>
            <a:r>
              <a:rPr lang="zh-CN" altLang="en-US" b="1" dirty="0" smtClean="0"/>
              <a:t>工党</a:t>
            </a:r>
            <a:r>
              <a:rPr lang="zh-CN" altLang="en-US" dirty="0" smtClean="0"/>
              <a:t>，他们只提供了两个保证：信心和供应。</a:t>
            </a:r>
            <a:r>
              <a:rPr lang="en-US" altLang="zh-CN" dirty="0" smtClean="0"/>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关系抽取</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的主要任务就是，给定一段句子文本，</a:t>
            </a: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抽</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取句子中的两个实体以及实体之间的关系，以次来构成一个三元组（</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p</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o</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是</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subject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表示主实体，</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o</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为</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object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表示客实体，</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p</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为</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predicate</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表示两实体间的关系。 总的来说， </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s</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 </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p</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 </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o</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可以理解的“</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的</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p</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是</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o</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Shodan</a:t>
            </a:r>
            <a:r>
              <a:rPr lang="zh-CN" altLang="en-US" dirty="0" smtClean="0"/>
              <a:t>是一个很棒的金矿搜索引擎，黑客可以借此查看暴露的资产。</a:t>
            </a:r>
            <a:endParaRPr lang="zh-CN" altLang="en-US" dirty="0" smtClean="0"/>
          </a:p>
          <a:p>
            <a:r>
              <a:rPr lang="zh-CN" altLang="en-US" dirty="0" smtClean="0"/>
              <a:t>与其他搜索引擎相比，</a:t>
            </a:r>
            <a:r>
              <a:rPr lang="en-US" altLang="zh-CN" dirty="0" err="1" smtClean="0"/>
              <a:t>Shodan</a:t>
            </a:r>
            <a:r>
              <a:rPr lang="zh-CN" altLang="en-US" dirty="0" smtClean="0"/>
              <a:t>为您提供的结果更有意义，并且与安全专业人员相关。它主要包括与正在连接到网络的资产有关的信息。这些设备可能与笔记本电脑，交通信号灯，计算机和各种其他物联网设备连通。该开源工具主要帮助安全分析人员确定目标并针对不同的漏洞，密码，服务，端口等进行测试。</a:t>
            </a:r>
            <a:endParaRPr lang="en-US" altLang="zh-CN" dirty="0" smtClean="0"/>
          </a:p>
          <a:p>
            <a:r>
              <a:rPr lang="zh-CN" altLang="en-US" dirty="0" smtClean="0"/>
              <a:t>而且，它为用户提供了社区最灵活的搜索。</a:t>
            </a:r>
            <a:endParaRPr lang="zh-CN" altLang="en-US" dirty="0" smtClean="0"/>
          </a:p>
          <a:p>
            <a:r>
              <a:rPr lang="zh-CN" altLang="en-US" dirty="0" smtClean="0"/>
              <a:t>例如，让我们考虑单个用户可以看到已连接的网络摄像机，网络摄像头，交通信号灯等的情况。我们将看一下</a:t>
            </a:r>
            <a:r>
              <a:rPr lang="en-US" altLang="zh-CN" dirty="0" err="1" smtClean="0"/>
              <a:t>Shodan</a:t>
            </a:r>
            <a:r>
              <a:rPr lang="zh-CN" altLang="en-US" dirty="0" smtClean="0"/>
              <a:t>的一些用例：</a:t>
            </a:r>
            <a:endParaRPr lang="zh-CN" altLang="en-US" dirty="0" smtClean="0"/>
          </a:p>
          <a:p>
            <a:r>
              <a:rPr lang="zh-CN" altLang="en-US" dirty="0" smtClean="0"/>
              <a:t>测试“默认密码”</a:t>
            </a:r>
            <a:endParaRPr lang="zh-CN" altLang="en-US" dirty="0" smtClean="0"/>
          </a:p>
          <a:p>
            <a:r>
              <a:rPr lang="en-US" altLang="zh-CN" dirty="0" err="1" smtClean="0"/>
              <a:t>VNC</a:t>
            </a:r>
            <a:r>
              <a:rPr lang="zh-CN" altLang="en-US" dirty="0" smtClean="0"/>
              <a:t>查看器中的资产</a:t>
            </a:r>
            <a:endParaRPr lang="zh-CN" altLang="en-US" dirty="0" smtClean="0"/>
          </a:p>
          <a:p>
            <a:r>
              <a:rPr lang="zh-CN" altLang="en-US" dirty="0" smtClean="0"/>
              <a:t>使用开放的</a:t>
            </a:r>
            <a:r>
              <a:rPr lang="en-US" altLang="zh-CN" dirty="0" smtClean="0"/>
              <a:t>RDP</a:t>
            </a:r>
            <a:r>
              <a:rPr lang="zh-CN" altLang="en-US" dirty="0" smtClean="0"/>
              <a:t>端口测试可用资产</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Spyse</a:t>
            </a:r>
            <a:r>
              <a:rPr lang="zh-CN" altLang="en-US" dirty="0" smtClean="0"/>
              <a:t>是一个网络安全搜索引擎，用于获取黑客在网络侦察中常用的技术信息。</a:t>
            </a:r>
            <a:endParaRPr lang="zh-CN" altLang="en-US" dirty="0" smtClean="0"/>
          </a:p>
          <a:p>
            <a:r>
              <a:rPr lang="en-US" altLang="zh-CN" dirty="0" err="1" smtClean="0"/>
              <a:t>Spyse</a:t>
            </a:r>
            <a:r>
              <a:rPr lang="zh-CN" altLang="en-US" dirty="0" smtClean="0"/>
              <a:t>提供了大量数据，可通过不同的入口点探索目标。用户可以从一个域开始，并通过检查与目标相关的数据的不同类型来扩大调查范围，这些数据包括漏洞，</a:t>
            </a:r>
            <a:r>
              <a:rPr lang="en-US" altLang="zh-CN" dirty="0" smtClean="0"/>
              <a:t>IP</a:t>
            </a:r>
            <a:r>
              <a:rPr lang="zh-CN" altLang="en-US" dirty="0" smtClean="0"/>
              <a:t>，</a:t>
            </a:r>
            <a:r>
              <a:rPr lang="en-US" altLang="zh-CN" dirty="0" err="1" smtClean="0"/>
              <a:t>ASN</a:t>
            </a:r>
            <a:r>
              <a:rPr lang="zh-CN" altLang="en-US" dirty="0" smtClean="0"/>
              <a:t>，</a:t>
            </a:r>
            <a:r>
              <a:rPr lang="en-US" altLang="zh-CN" dirty="0" smtClean="0"/>
              <a:t>DNS</a:t>
            </a:r>
            <a:r>
              <a:rPr lang="zh-CN" altLang="en-US" dirty="0" smtClean="0"/>
              <a:t>记录，相同</a:t>
            </a:r>
            <a:r>
              <a:rPr lang="en-US" altLang="zh-CN" dirty="0" smtClean="0"/>
              <a:t>IP</a:t>
            </a:r>
            <a:r>
              <a:rPr lang="zh-CN" altLang="en-US" dirty="0" smtClean="0"/>
              <a:t>上的域，具有相同</a:t>
            </a:r>
            <a:r>
              <a:rPr lang="en-US" altLang="zh-CN" dirty="0" smtClean="0"/>
              <a:t>MX / NS</a:t>
            </a:r>
            <a:r>
              <a:rPr lang="zh-CN" altLang="en-US" dirty="0" smtClean="0"/>
              <a:t>的域等等。</a:t>
            </a:r>
            <a:endParaRPr lang="en-US" altLang="zh-CN" dirty="0" smtClean="0"/>
          </a:p>
          <a:p>
            <a:r>
              <a:rPr lang="zh-CN" altLang="en-US" dirty="0" smtClean="0"/>
              <a:t>这一切都可以归功于庞大的数据库，该数据库具有存储和互连的数据，用户可以立即访问这些数据：</a:t>
            </a:r>
            <a:endParaRPr lang="zh-CN" altLang="en-US" dirty="0" smtClean="0"/>
          </a:p>
          <a:p>
            <a:r>
              <a:rPr lang="zh-CN" altLang="en-US" dirty="0" smtClean="0"/>
              <a:t>域</a:t>
            </a:r>
            <a:r>
              <a:rPr lang="en-US" altLang="zh-CN" dirty="0" smtClean="0"/>
              <a:t>– 1.2 B</a:t>
            </a:r>
            <a:endParaRPr lang="en-US" altLang="zh-CN" dirty="0" smtClean="0"/>
          </a:p>
          <a:p>
            <a:r>
              <a:rPr lang="zh-CN" altLang="en-US" dirty="0" smtClean="0"/>
              <a:t>带端口的</a:t>
            </a:r>
            <a:r>
              <a:rPr lang="en-US" altLang="zh-CN" dirty="0" smtClean="0"/>
              <a:t>IP</a:t>
            </a:r>
            <a:r>
              <a:rPr lang="zh-CN" altLang="en-US" dirty="0" smtClean="0"/>
              <a:t>主机</a:t>
            </a:r>
            <a:r>
              <a:rPr lang="en-US" altLang="zh-CN" dirty="0" smtClean="0"/>
              <a:t>– </a:t>
            </a:r>
            <a:r>
              <a:rPr lang="en-US" altLang="zh-CN" dirty="0" err="1" smtClean="0"/>
              <a:t>160M</a:t>
            </a:r>
            <a:endParaRPr lang="en-US" altLang="zh-CN" dirty="0" smtClean="0"/>
          </a:p>
          <a:p>
            <a:r>
              <a:rPr lang="en-US" altLang="zh-CN" dirty="0" smtClean="0"/>
              <a:t>SSL / TLS – </a:t>
            </a:r>
            <a:r>
              <a:rPr lang="en-US" altLang="zh-CN" dirty="0" err="1" smtClean="0"/>
              <a:t>29M</a:t>
            </a:r>
            <a:endParaRPr lang="en-US" altLang="zh-CN" dirty="0" smtClean="0"/>
          </a:p>
          <a:p>
            <a:r>
              <a:rPr lang="en-US" altLang="zh-CN" dirty="0" err="1" smtClean="0"/>
              <a:t>IPv4</a:t>
            </a:r>
            <a:r>
              <a:rPr lang="zh-CN" altLang="en-US" dirty="0" smtClean="0"/>
              <a:t>主机</a:t>
            </a:r>
            <a:r>
              <a:rPr lang="en-US" altLang="zh-CN" dirty="0" smtClean="0"/>
              <a:t>-</a:t>
            </a:r>
            <a:r>
              <a:rPr lang="en-US" altLang="zh-CN" dirty="0" err="1" smtClean="0"/>
              <a:t>3.6B</a:t>
            </a:r>
            <a:endParaRPr lang="en-US" altLang="zh-CN" dirty="0" smtClean="0"/>
          </a:p>
          <a:p>
            <a:r>
              <a:rPr lang="zh-CN" altLang="en-US" dirty="0" smtClean="0"/>
              <a:t>自治系统</a:t>
            </a:r>
            <a:r>
              <a:rPr lang="en-US" altLang="zh-CN" dirty="0" smtClean="0"/>
              <a:t>– </a:t>
            </a:r>
            <a:r>
              <a:rPr lang="en-US" altLang="zh-CN" dirty="0" err="1" smtClean="0"/>
              <a:t>67k</a:t>
            </a:r>
            <a:endParaRPr lang="en-US" altLang="zh-CN" dirty="0" smtClean="0"/>
          </a:p>
          <a:p>
            <a:r>
              <a:rPr lang="zh-CN" altLang="en-US" dirty="0" smtClean="0"/>
              <a:t>漏洞</a:t>
            </a:r>
            <a:r>
              <a:rPr lang="en-US" altLang="zh-CN" dirty="0" smtClean="0"/>
              <a:t>– </a:t>
            </a:r>
            <a:r>
              <a:rPr lang="en-US" altLang="zh-CN" dirty="0" err="1" smtClean="0"/>
              <a:t>140k</a:t>
            </a:r>
            <a:endParaRPr lang="en-US" altLang="zh-CN" dirty="0" smtClean="0"/>
          </a:p>
          <a:p>
            <a:r>
              <a:rPr lang="en-US" altLang="zh-CN" dirty="0" smtClean="0"/>
              <a:t>DNS</a:t>
            </a:r>
            <a:r>
              <a:rPr lang="zh-CN" altLang="en-US" dirty="0" smtClean="0"/>
              <a:t>记录</a:t>
            </a:r>
            <a:r>
              <a:rPr lang="en-US" altLang="zh-CN" dirty="0" smtClean="0"/>
              <a:t>– </a:t>
            </a:r>
            <a:r>
              <a:rPr lang="en-US" altLang="zh-CN" dirty="0" err="1" smtClean="0"/>
              <a:t>2.2B</a:t>
            </a:r>
            <a:endParaRPr lang="en-US" altLang="zh-CN" dirty="0" smtClean="0"/>
          </a:p>
          <a:p>
            <a:r>
              <a:rPr lang="zh-CN" altLang="en-US" dirty="0" smtClean="0"/>
              <a:t>此外，搜索引擎为用户提供了独特的搜索机会，从而简化了获取必要数据的过程。其独特的特征是可以应用</a:t>
            </a:r>
            <a:r>
              <a:rPr lang="en-US" altLang="zh-CN" dirty="0" smtClean="0"/>
              <a:t>5</a:t>
            </a:r>
            <a:r>
              <a:rPr lang="zh-CN" altLang="en-US" dirty="0" smtClean="0"/>
              <a:t>种不同的搜索参数进行精确而详细的搜索。</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Google Dorks</a:t>
            </a:r>
            <a:r>
              <a:rPr lang="zh-CN" altLang="en-US" dirty="0" smtClean="0"/>
              <a:t>从</a:t>
            </a:r>
            <a:r>
              <a:rPr lang="en-US" altLang="zh-CN" dirty="0" smtClean="0"/>
              <a:t>2002</a:t>
            </a:r>
            <a:r>
              <a:rPr lang="zh-CN" altLang="en-US" dirty="0" smtClean="0"/>
              <a:t>年开始出现，并以出色的性能提供了有效的结果。此基于查询的开源情报工具的主要开发和创建是为了帮助用户正确有效地定位索引或搜索结果。</a:t>
            </a:r>
            <a:endParaRPr lang="zh-CN" altLang="en-US" dirty="0" smtClean="0"/>
          </a:p>
          <a:p>
            <a:r>
              <a:rPr lang="en-US" altLang="zh-CN" dirty="0" smtClean="0"/>
              <a:t>Google Dorks</a:t>
            </a:r>
            <a:r>
              <a:rPr lang="zh-CN" altLang="en-US" dirty="0" smtClean="0"/>
              <a:t>提供了一种灵活的方式，可以通过使用某些运算符来搜索信息，也许也称为</a:t>
            </a:r>
            <a:r>
              <a:rPr lang="en-US" altLang="zh-CN" dirty="0" smtClean="0"/>
              <a:t>Google Hacking</a:t>
            </a:r>
            <a:r>
              <a:rPr lang="zh-CN" altLang="en-US" dirty="0" smtClean="0"/>
              <a:t>。这些运算符使搜索更容易提取信息。以下是</a:t>
            </a:r>
            <a:r>
              <a:rPr lang="en-US" altLang="zh-CN" dirty="0" smtClean="0"/>
              <a:t>Google Docker</a:t>
            </a:r>
            <a:r>
              <a:rPr lang="zh-CN" altLang="en-US" dirty="0" smtClean="0"/>
              <a:t>提供的一些运算符或索引选项，它们是：</a:t>
            </a:r>
            <a:endParaRPr lang="en-US" altLang="zh-CN" dirty="0" smtClean="0"/>
          </a:p>
          <a:p>
            <a:r>
              <a:rPr lang="zh-CN" altLang="en-US" dirty="0" smtClean="0"/>
              <a:t>文件类型：此运算符主要用于查找文件类型或搜索特定字符串</a:t>
            </a:r>
            <a:endParaRPr lang="zh-CN" altLang="en-US" dirty="0" smtClean="0"/>
          </a:p>
          <a:p>
            <a:r>
              <a:rPr lang="en-US" altLang="zh-CN" dirty="0" err="1" smtClean="0"/>
              <a:t>Intext</a:t>
            </a:r>
            <a:r>
              <a:rPr lang="zh-CN" altLang="en-US" dirty="0" smtClean="0"/>
              <a:t>：此索引选项用于在特定页面上搜索特定文本。</a:t>
            </a:r>
            <a:endParaRPr lang="zh-CN" altLang="en-US" dirty="0" smtClean="0"/>
          </a:p>
          <a:p>
            <a:r>
              <a:rPr lang="zh-CN" altLang="en-US" dirty="0" smtClean="0"/>
              <a:t>扩展名：用于搜索文件中的特定扩展名。</a:t>
            </a:r>
            <a:endParaRPr lang="zh-CN" altLang="en-US" dirty="0" smtClean="0"/>
          </a:p>
          <a:p>
            <a:r>
              <a:rPr lang="en-US" altLang="zh-CN" dirty="0" err="1" smtClean="0"/>
              <a:t>Inurl</a:t>
            </a:r>
            <a:r>
              <a:rPr lang="zh-CN" altLang="en-US" dirty="0" smtClean="0"/>
              <a:t>：用于在</a:t>
            </a:r>
            <a:r>
              <a:rPr lang="en-US" altLang="zh-CN" dirty="0" smtClean="0"/>
              <a:t>URL</a:t>
            </a:r>
            <a:r>
              <a:rPr lang="zh-CN" altLang="en-US" dirty="0" smtClean="0"/>
              <a:t>中搜索特定的字符串或单词</a:t>
            </a:r>
            <a:endParaRPr lang="zh-CN" altLang="en-US" dirty="0" smtClean="0"/>
          </a:p>
          <a:p>
            <a:r>
              <a:rPr lang="zh-CN" altLang="en-US" dirty="0" smtClean="0"/>
              <a:t>标题：在网址中搜索上述标题或单词</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Maltego</a:t>
            </a:r>
            <a:r>
              <a:rPr lang="zh-CN" altLang="en-US" dirty="0" smtClean="0"/>
              <a:t>由</a:t>
            </a:r>
            <a:r>
              <a:rPr lang="en-US" altLang="zh-CN" dirty="0" err="1" smtClean="0"/>
              <a:t>Paterva</a:t>
            </a:r>
            <a:r>
              <a:rPr lang="zh-CN" altLang="en-US" dirty="0" smtClean="0"/>
              <a:t>设计和开发，它是</a:t>
            </a:r>
            <a:r>
              <a:rPr lang="en-US" altLang="zh-CN" dirty="0" smtClean="0"/>
              <a:t>Kali Linux</a:t>
            </a:r>
            <a:r>
              <a:rPr lang="zh-CN" altLang="en-US" dirty="0" smtClean="0"/>
              <a:t>中的内置工具之一。这个开源智能工具主要用于借助多个内置转换对各种目标进行重要的探索（并且还提供编写自定义转换的功能）。</a:t>
            </a:r>
            <a:endParaRPr lang="zh-CN" altLang="en-US" dirty="0" smtClean="0"/>
          </a:p>
          <a:p>
            <a:r>
              <a:rPr lang="zh-CN" altLang="en-US" dirty="0" smtClean="0"/>
              <a:t>您在</a:t>
            </a:r>
            <a:r>
              <a:rPr lang="en-US" altLang="zh-CN" dirty="0" err="1" smtClean="0"/>
              <a:t>Maltego</a:t>
            </a:r>
            <a:r>
              <a:rPr lang="zh-CN" altLang="en-US" dirty="0" smtClean="0"/>
              <a:t>中使用的编程语言是用</a:t>
            </a:r>
            <a:r>
              <a:rPr lang="en-US" altLang="zh-CN" dirty="0" smtClean="0"/>
              <a:t>Java</a:t>
            </a:r>
            <a:r>
              <a:rPr lang="zh-CN" altLang="en-US" dirty="0" smtClean="0"/>
              <a:t>编写的，并以预打包的形式显示在</a:t>
            </a:r>
            <a:r>
              <a:rPr lang="en-US" altLang="zh-CN" dirty="0" smtClean="0"/>
              <a:t>Kali Linux</a:t>
            </a:r>
            <a:r>
              <a:rPr lang="zh-CN" altLang="en-US" dirty="0" smtClean="0"/>
              <a:t>中。要使用此工具，必须进行注册，注册是免费的，用户应在</a:t>
            </a:r>
            <a:r>
              <a:rPr lang="en-US" altLang="zh-CN" dirty="0" err="1" smtClean="0"/>
              <a:t>paterva</a:t>
            </a:r>
            <a:r>
              <a:rPr lang="zh-CN" altLang="en-US" dirty="0" smtClean="0"/>
              <a:t>网站上注册。一旦完成注册过程，用户就可以使用此工具在互联网上创建和开发特定目标的有效数字足迹。</a:t>
            </a:r>
            <a:endParaRPr lang="en-US" altLang="zh-CN" dirty="0" smtClean="0"/>
          </a:p>
          <a:p>
            <a:r>
              <a:rPr lang="en-US" altLang="zh-CN" dirty="0" smtClean="0"/>
              <a:t>IP</a:t>
            </a:r>
            <a:r>
              <a:rPr lang="zh-CN" altLang="en-US" dirty="0" smtClean="0"/>
              <a:t>转换，</a:t>
            </a:r>
            <a:r>
              <a:rPr lang="en-US" altLang="zh-CN" dirty="0" smtClean="0"/>
              <a:t>AS</a:t>
            </a:r>
            <a:r>
              <a:rPr lang="zh-CN" altLang="en-US" dirty="0" smtClean="0"/>
              <a:t>编号被标识，</a:t>
            </a:r>
            <a:r>
              <a:rPr lang="en-US" altLang="zh-CN" dirty="0" err="1" smtClean="0"/>
              <a:t>Netblock</a:t>
            </a:r>
            <a:r>
              <a:rPr lang="zh-CN" altLang="en-US" dirty="0" smtClean="0"/>
              <a:t>也被标识，甚至短语和位置也可能发生预期的结果。这些是</a:t>
            </a:r>
            <a:r>
              <a:rPr lang="en-US" altLang="zh-CN" dirty="0" err="1" smtClean="0"/>
              <a:t>Maltego</a:t>
            </a:r>
            <a:r>
              <a:rPr lang="zh-CN" altLang="en-US" dirty="0" smtClean="0"/>
              <a:t>中的所有图标，可提供详细视图和有关所有图标的信息。</a:t>
            </a:r>
            <a:endParaRPr lang="zh-CN" altLang="en-US" dirty="0" smtClean="0"/>
          </a:p>
          <a:p>
            <a:r>
              <a:rPr lang="zh-CN" altLang="en-US" dirty="0" smtClean="0"/>
              <a:t>您甚至可以通过深入研究过程来了解有关目标的更多信息。最后，我可以说，它是跟踪互联网上每个实体的足迹的绝佳工具。</a:t>
            </a:r>
            <a:r>
              <a:rPr lang="en-US" altLang="zh-CN" dirty="0" err="1" smtClean="0"/>
              <a:t>Maltego</a:t>
            </a:r>
            <a:r>
              <a:rPr lang="zh-CN" altLang="en-US" dirty="0" smtClean="0"/>
              <a:t>可用于所有流行的操作系统。</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TheHarvester</a:t>
            </a:r>
            <a:r>
              <a:rPr lang="zh-CN" altLang="en-US" dirty="0" smtClean="0"/>
              <a:t>是从各种公共数据中查找电子邮件，子域，</a:t>
            </a:r>
            <a:r>
              <a:rPr lang="en-US" altLang="zh-CN" dirty="0" smtClean="0"/>
              <a:t>IP</a:t>
            </a:r>
            <a:r>
              <a:rPr lang="zh-CN" altLang="en-US" dirty="0" smtClean="0"/>
              <a:t>等的绝佳工具。</a:t>
            </a:r>
            <a:r>
              <a:rPr lang="en-US" altLang="zh-CN" dirty="0" err="1" smtClean="0"/>
              <a:t>TheHarvester</a:t>
            </a:r>
            <a:r>
              <a:rPr lang="zh-CN" altLang="en-US" dirty="0" smtClean="0"/>
              <a:t>也可在</a:t>
            </a:r>
            <a:r>
              <a:rPr lang="en-US" altLang="zh-CN" dirty="0" smtClean="0"/>
              <a:t>Kali Linux</a:t>
            </a:r>
            <a:r>
              <a:rPr lang="zh-CN" altLang="en-US" dirty="0" smtClean="0"/>
              <a:t>上使用。</a:t>
            </a:r>
            <a:endParaRPr lang="zh-CN" altLang="en-US" dirty="0" smtClean="0"/>
          </a:p>
          <a:p>
            <a:r>
              <a:rPr lang="zh-CN" altLang="en-US" dirty="0" smtClean="0"/>
              <a:t>下面的示例使用</a:t>
            </a:r>
            <a:r>
              <a:rPr lang="en-US" altLang="zh-CN" dirty="0" err="1" smtClean="0"/>
              <a:t>DNSdumpster</a:t>
            </a:r>
            <a:r>
              <a:rPr lang="zh-CN" altLang="en-US" dirty="0" smtClean="0"/>
              <a:t>查找子域。</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侦察</a:t>
            </a:r>
            <a:r>
              <a:rPr lang="en-US" altLang="zh-CN" dirty="0" smtClean="0"/>
              <a:t>-NG</a:t>
            </a:r>
            <a:r>
              <a:rPr lang="zh-CN" altLang="en-US" dirty="0" smtClean="0"/>
              <a:t>是在目标执行侦察的有效工具。</a:t>
            </a:r>
            <a:endParaRPr lang="zh-CN" altLang="en-US" dirty="0" smtClean="0"/>
          </a:p>
          <a:p>
            <a:endParaRPr lang="zh-CN" altLang="en-US" dirty="0" smtClean="0"/>
          </a:p>
          <a:p>
            <a:r>
              <a:rPr lang="zh-CN" altLang="en-US" dirty="0" smtClean="0"/>
              <a:t>该工具的全部功能完全在于模块化方法。对于使用过的</a:t>
            </a:r>
            <a:r>
              <a:rPr lang="en-US" altLang="zh-CN" dirty="0" err="1" smtClean="0"/>
              <a:t>Metasploit</a:t>
            </a:r>
            <a:r>
              <a:rPr lang="zh-CN" altLang="en-US" dirty="0" smtClean="0"/>
              <a:t>，模块化工具的功能可以理解。侦查具有各种内置模块，这些模块主要用于根据用户需求提取信息时的目标。我们可以通过在工作空间中添加域来使用</a:t>
            </a:r>
            <a:r>
              <a:rPr lang="en-US" altLang="zh-CN" dirty="0" smtClean="0"/>
              <a:t>Recon-ng</a:t>
            </a:r>
            <a:r>
              <a:rPr lang="zh-CN" altLang="en-US" dirty="0" smtClean="0"/>
              <a:t>模块。</a:t>
            </a:r>
            <a:endParaRPr lang="zh-CN" altLang="en-US" dirty="0" smtClean="0"/>
          </a:p>
          <a:p>
            <a:endParaRPr lang="zh-CN" altLang="en-US" dirty="0" smtClean="0"/>
          </a:p>
          <a:p>
            <a:r>
              <a:rPr lang="zh-CN" altLang="en-US" dirty="0" smtClean="0"/>
              <a:t>创建工作区主要是为了在其中执行操作。创建工作区后，用户将立即重定向到工作区。在工作空间内，可以使用添加域</a:t>
            </a:r>
            <a:r>
              <a:rPr lang="en-US" altLang="zh-CN" dirty="0" smtClean="0"/>
              <a:t>&lt;</a:t>
            </a:r>
            <a:r>
              <a:rPr lang="en-US" altLang="zh-CN" dirty="0" err="1" smtClean="0"/>
              <a:t>domainname</a:t>
            </a:r>
            <a:r>
              <a:rPr lang="en-US" altLang="zh-CN" dirty="0" smtClean="0"/>
              <a:t>&gt;</a:t>
            </a:r>
            <a:r>
              <a:rPr lang="zh-CN" altLang="en-US" dirty="0" smtClean="0"/>
              <a:t>来特别指定域。侦听模块用于将有关特定域的信息（域）添加到侦听后，以获取有关特定域的信息。</a:t>
            </a:r>
            <a:endParaRPr lang="zh-CN" altLang="en-US" dirty="0" smtClean="0"/>
          </a:p>
          <a:p>
            <a:endParaRPr lang="zh-CN" altLang="en-US" dirty="0" smtClean="0"/>
          </a:p>
          <a:p>
            <a:r>
              <a:rPr lang="zh-CN" altLang="en-US" dirty="0" smtClean="0"/>
              <a:t>一些出色的模块，例如</a:t>
            </a:r>
            <a:r>
              <a:rPr lang="en-US" altLang="zh-CN" dirty="0" smtClean="0"/>
              <a:t>google-site-web</a:t>
            </a:r>
            <a:r>
              <a:rPr lang="zh-CN" altLang="en-US" dirty="0" smtClean="0"/>
              <a:t>和</a:t>
            </a:r>
            <a:r>
              <a:rPr lang="en-US" altLang="zh-CN" dirty="0" err="1" smtClean="0"/>
              <a:t>bing</a:t>
            </a:r>
            <a:r>
              <a:rPr lang="en-US" altLang="zh-CN" dirty="0" smtClean="0"/>
              <a:t>-domain-web</a:t>
            </a:r>
            <a:r>
              <a:rPr lang="zh-CN" altLang="en-US" dirty="0" smtClean="0"/>
              <a:t>，用于查找与第一个初始目标域相关的其他域。这些域的结果将是搜索引擎的所有索引域。另一个吸引人的模块是</a:t>
            </a:r>
            <a:r>
              <a:rPr lang="en-US" altLang="zh-CN" dirty="0" err="1" smtClean="0"/>
              <a:t>bing_linkedin_cache</a:t>
            </a:r>
            <a:r>
              <a:rPr lang="zh-CN" altLang="en-US" dirty="0" smtClean="0"/>
              <a:t>，主要用于获取与该域相关的电子邮件地址的详细信息。该模块也可用于执行社会工程。</a:t>
            </a:r>
            <a:endParaRPr lang="zh-CN" altLang="en-US" dirty="0" smtClean="0"/>
          </a:p>
          <a:p>
            <a:endParaRPr lang="zh-CN" altLang="en-US" dirty="0" smtClean="0"/>
          </a:p>
          <a:p>
            <a:r>
              <a:rPr lang="zh-CN" altLang="en-US" dirty="0" smtClean="0"/>
              <a:t>此外，使用其他模块，我们可以获得与目标有关的额外信息。因此，最后，此开源情报工具是一个了不起的工具，也必须包含在研究人员的工具包中。</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就是通过对公开数据关联分析发现情报的早期案例。日本情报人员根据</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1964</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中国画报</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中国画报</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smtClean="0">
                <a:solidFill>
                  <a:schemeClr val="tx1"/>
                </a:solidFill>
                <a:effectLst/>
                <a:latin typeface="Arial" panose="020B0604020202020204" pitchFamily="34" charset="0"/>
                <a:ea typeface="宋体" panose="02010600030101010101" pitchFamily="2" charset="-122"/>
                <a:cs typeface="+mn-cs"/>
              </a:rPr>
              <a:t>封面刊出的一张照片。和</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人民中国</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等刊登的王进喜照片和油田建设报道，准确地分析出大庆油田的位置、油田规模以及生产能力等关键信息。有了如此多的情报，日本人迅速设计出了适合大庆油田开采使用的设备。因此，当我国政府向世界各国征集大庆油田开采设备的设计方案时，日本人一举中标。一旦这些情报被用于打击摧毁的军事战略意图，后果难以想象。</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SpiderFoot</a:t>
            </a:r>
            <a:r>
              <a:rPr lang="zh-CN" altLang="en-US" dirty="0" smtClean="0"/>
              <a:t>是可用于</a:t>
            </a:r>
            <a:r>
              <a:rPr lang="en-US" altLang="zh-CN" dirty="0" smtClean="0"/>
              <a:t>Linux</a:t>
            </a:r>
            <a:r>
              <a:rPr lang="zh-CN" altLang="en-US" dirty="0" smtClean="0"/>
              <a:t>和</a:t>
            </a:r>
            <a:r>
              <a:rPr lang="en-US" altLang="zh-CN" dirty="0" smtClean="0"/>
              <a:t>Windows</a:t>
            </a:r>
            <a:r>
              <a:rPr lang="zh-CN" altLang="en-US" dirty="0" smtClean="0"/>
              <a:t>的开源侦察工具。它已使用</a:t>
            </a:r>
            <a:r>
              <a:rPr lang="en-US" altLang="zh-CN" dirty="0" smtClean="0"/>
              <a:t>Python</a:t>
            </a:r>
            <a:r>
              <a:rPr lang="zh-CN" altLang="en-US" dirty="0" smtClean="0"/>
              <a:t>语言进行了高度配置，并且可以在任何平台上运行。它通过功能强大的命令行界面与简单而交互式的</a:t>
            </a:r>
            <a:r>
              <a:rPr lang="en-US" altLang="zh-CN" dirty="0" smtClean="0"/>
              <a:t>GUI</a:t>
            </a:r>
            <a:r>
              <a:rPr lang="zh-CN" altLang="en-US" dirty="0" smtClean="0"/>
              <a:t>集成在一起。</a:t>
            </a:r>
            <a:endParaRPr lang="zh-CN" altLang="en-US" dirty="0" smtClean="0"/>
          </a:p>
          <a:p>
            <a:endParaRPr lang="zh-CN" altLang="en-US" dirty="0" smtClean="0"/>
          </a:p>
          <a:p>
            <a:r>
              <a:rPr lang="zh-CN" altLang="en-US" dirty="0" smtClean="0"/>
              <a:t>它自动使我们能够使用超过</a:t>
            </a:r>
            <a:r>
              <a:rPr lang="en-US" altLang="zh-CN" dirty="0" smtClean="0"/>
              <a:t>100</a:t>
            </a:r>
            <a:r>
              <a:rPr lang="zh-CN" altLang="en-US" dirty="0" smtClean="0"/>
              <a:t>个</a:t>
            </a:r>
            <a:r>
              <a:rPr lang="en-US" altLang="zh-CN" dirty="0" smtClean="0"/>
              <a:t>OSINT</a:t>
            </a:r>
            <a:r>
              <a:rPr lang="zh-CN" altLang="en-US" dirty="0" smtClean="0"/>
              <a:t>来源的查询来获取有关电子邮件，名称，</a:t>
            </a:r>
            <a:r>
              <a:rPr lang="en-US" altLang="zh-CN" dirty="0" smtClean="0"/>
              <a:t>IP</a:t>
            </a:r>
            <a:r>
              <a:rPr lang="zh-CN" altLang="en-US" dirty="0" smtClean="0"/>
              <a:t>地址，域名等的信息。它收集有关目标的各种信息，例如</a:t>
            </a:r>
            <a:r>
              <a:rPr lang="en-US" altLang="zh-CN" dirty="0" err="1" smtClean="0"/>
              <a:t>netblock</a:t>
            </a:r>
            <a:r>
              <a:rPr lang="zh-CN" altLang="en-US" dirty="0" smtClean="0"/>
              <a:t>，电子邮件，</a:t>
            </a:r>
            <a:r>
              <a:rPr lang="en-US" altLang="zh-CN" dirty="0" smtClean="0"/>
              <a:t>Web</a:t>
            </a:r>
            <a:r>
              <a:rPr lang="zh-CN" altLang="en-US" dirty="0" smtClean="0"/>
              <a:t>服务器等等。使用</a:t>
            </a:r>
            <a:r>
              <a:rPr lang="en-US" altLang="zh-CN" dirty="0" err="1" smtClean="0"/>
              <a:t>Spiderfoot</a:t>
            </a:r>
            <a:r>
              <a:rPr lang="zh-CN" altLang="en-US" dirty="0" smtClean="0"/>
              <a:t>，您可能可以根据需要进行定位，因为它可以通过理解数据之间的相互关系来收集数据。</a:t>
            </a:r>
            <a:endParaRPr lang="en-US" altLang="zh-CN" dirty="0" smtClean="0"/>
          </a:p>
          <a:p>
            <a:r>
              <a:rPr lang="zh-CN" altLang="en-US" dirty="0" smtClean="0"/>
              <a:t>从</a:t>
            </a:r>
            <a:r>
              <a:rPr lang="en-US" altLang="zh-CN" dirty="0" err="1" smtClean="0"/>
              <a:t>SpiderFoot</a:t>
            </a:r>
            <a:r>
              <a:rPr lang="zh-CN" altLang="en-US" dirty="0" smtClean="0"/>
              <a:t>收集的数据将提供有关特定目标的广泛信息。它提供了有关可能导致漏洞，数据泄漏和其他重要信息的黑客攻击威胁的清晰见解。因此，这些见解将有助于利用渗透测试并增强威胁情报，以便在攻击或被盗之前发出警报。</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Creepy</a:t>
            </a:r>
            <a:r>
              <a:rPr lang="zh-CN" altLang="en-US" dirty="0" smtClean="0"/>
              <a:t>是一个开源地理定位智能工具。它使用各种已经在其他地方发布的社交网络平台和图像托管服务来收集有关地理位置的信息。</a:t>
            </a:r>
            <a:r>
              <a:rPr lang="en-US" altLang="zh-CN" dirty="0" smtClean="0"/>
              <a:t>Creepy</a:t>
            </a:r>
            <a:r>
              <a:rPr lang="zh-CN" altLang="en-US" dirty="0" smtClean="0"/>
              <a:t>使用基于确切位置和日期的搜索过滤器将报告显示在地图上。这些报告可以</a:t>
            </a:r>
            <a:r>
              <a:rPr lang="en-US" altLang="zh-CN" dirty="0" smtClean="0"/>
              <a:t>CSV</a:t>
            </a:r>
            <a:r>
              <a:rPr lang="zh-CN" altLang="en-US" dirty="0" smtClean="0"/>
              <a:t>或</a:t>
            </a:r>
            <a:r>
              <a:rPr lang="en-US" altLang="zh-CN" dirty="0" err="1" smtClean="0"/>
              <a:t>KML</a:t>
            </a:r>
            <a:r>
              <a:rPr lang="zh-CN" altLang="en-US" dirty="0" smtClean="0"/>
              <a:t>格式导出，以进行其他分析。</a:t>
            </a:r>
            <a:endParaRPr lang="en-US" altLang="zh-CN" dirty="0" smtClean="0"/>
          </a:p>
          <a:p>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Creepy</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中的主要功能分为两个主要选项卡。“目标”和“地图视图”标签。</a:t>
            </a:r>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dirty="0" smtClean="0"/>
              <a:t>Creepy</a:t>
            </a:r>
            <a:r>
              <a:rPr lang="zh-CN" altLang="en-US" dirty="0" smtClean="0"/>
              <a:t>用</a:t>
            </a:r>
            <a:r>
              <a:rPr lang="en-US" altLang="zh-CN" dirty="0" smtClean="0"/>
              <a:t>python</a:t>
            </a:r>
            <a:r>
              <a:rPr lang="zh-CN" altLang="en-US" dirty="0" smtClean="0"/>
              <a:t>编写，还附带了</a:t>
            </a:r>
            <a:r>
              <a:rPr lang="en-US" altLang="zh-CN" dirty="0" smtClean="0"/>
              <a:t>Linux</a:t>
            </a:r>
            <a:r>
              <a:rPr lang="zh-CN" altLang="en-US" dirty="0" smtClean="0"/>
              <a:t>发行版（如</a:t>
            </a:r>
            <a:r>
              <a:rPr lang="en-US" altLang="zh-CN" dirty="0" err="1" smtClean="0"/>
              <a:t>Debian</a:t>
            </a:r>
            <a:r>
              <a:rPr lang="zh-CN" altLang="en-US" dirty="0" smtClean="0"/>
              <a:t>，</a:t>
            </a:r>
            <a:r>
              <a:rPr lang="en-US" altLang="zh-CN" dirty="0" smtClean="0"/>
              <a:t>Backtrack</a:t>
            </a:r>
            <a:r>
              <a:rPr lang="zh-CN" altLang="en-US" dirty="0" smtClean="0"/>
              <a:t>，</a:t>
            </a:r>
            <a:r>
              <a:rPr lang="en-US" altLang="zh-CN" dirty="0" smtClean="0"/>
              <a:t>Ubuntu</a:t>
            </a:r>
            <a:r>
              <a:rPr lang="zh-CN" altLang="en-US" dirty="0" smtClean="0"/>
              <a:t>和</a:t>
            </a:r>
            <a:r>
              <a:rPr lang="en-US" altLang="zh-CN" dirty="0" smtClean="0"/>
              <a:t>Microsoft Windows</a:t>
            </a:r>
            <a:r>
              <a:rPr lang="zh-CN" altLang="en-US" dirty="0" smtClean="0"/>
              <a:t>）的打包二进制文件。</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与传统的美国海军作战手册相比，手册中并没有各种舰船的清单和图解，但却详细介绍了中国海军的组织体制、领导层、政治工作制度、海军军事学术，以及海军的人力系统、部队训练、对外交往、武器装备等内容</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空难事件发生后，</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Bellingcat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团队根据飞机失事地区的</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Twitter</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推文、</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Instagram</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照片、</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YouTube</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视频、</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Google</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地图等公开数据，快速分析出飞机是被俄制“山毛榉”导弹击落，以及导弹发射器的准确运输路线和时间，且空难事故后发射器最终进入俄罗斯境内，达到了与情报部门比肩的信息搜集和证实速度</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开源情报研究面向的对象主要是在社会生产生活中产生出的公开可获得的海量开源数据与开源信息</a:t>
            </a:r>
            <a:r>
              <a:rPr lang="en-US" altLang="zh-CN" dirty="0" smtClean="0"/>
              <a:t>, </a:t>
            </a:r>
            <a:r>
              <a:rPr lang="zh-CN" altLang="en-US" dirty="0" smtClean="0"/>
              <a:t>从开源素材的收集、融合</a:t>
            </a:r>
            <a:r>
              <a:rPr lang="en-US" altLang="zh-CN" dirty="0" smtClean="0"/>
              <a:t>, </a:t>
            </a:r>
            <a:r>
              <a:rPr lang="zh-CN" altLang="en-US" dirty="0" smtClean="0"/>
              <a:t>再到数据的处理与分析</a:t>
            </a:r>
            <a:r>
              <a:rPr lang="en-US" altLang="zh-CN" dirty="0" smtClean="0"/>
              <a:t>, </a:t>
            </a:r>
            <a:r>
              <a:rPr lang="zh-CN" altLang="en-US" dirty="0" smtClean="0"/>
              <a:t>开源数据和开源信息贯穿着整个开源情报的工作流程。</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AutoShape 7"/>
          <p:cNvSpPr>
            <a:spLocks noChangeArrowheads="1"/>
          </p:cNvSpPr>
          <p:nvPr userDrawn="1"/>
        </p:nvSpPr>
        <p:spPr bwMode="auto">
          <a:xfrm>
            <a:off x="685800" y="2393950"/>
            <a:ext cx="7772400" cy="109538"/>
          </a:xfrm>
          <a:custGeom>
            <a:avLst/>
            <a:gdLst>
              <a:gd name="T0" fmla="*/ 0 w 1000"/>
              <a:gd name="T1" fmla="*/ 0 h 1000"/>
              <a:gd name="T2" fmla="*/ 2147483647 w 1000"/>
              <a:gd name="T3" fmla="*/ 0 h 1000"/>
              <a:gd name="T4" fmla="*/ 2147483647 w 1000"/>
              <a:gd name="T5" fmla="*/ 1314299689 h 1000"/>
              <a:gd name="T6" fmla="*/ 0 w 1000"/>
              <a:gd name="T7" fmla="*/ 1314299689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zh-CN" altLang="en-US"/>
          </a:p>
        </p:txBody>
      </p:sp>
      <p:sp>
        <p:nvSpPr>
          <p:cNvPr id="656386"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endParaRPr lang="zh-CN" altLang="en-US"/>
          </a:p>
        </p:txBody>
      </p:sp>
      <p:sp>
        <p:nvSpPr>
          <p:cNvPr id="656387"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fld id="{08DE0489-1B5D-4556-9D36-4A14A455E1EE}" type="datetime1">
              <a:rPr lang="zh-CN" altLang="en-US" smtClean="0"/>
            </a:fld>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D03AA6D5-0A92-40B2-81ED-4CC5B6A63C60}" type="slidenum">
              <a:rPr lang="en-US" altLang="zh-CN"/>
            </a:fld>
            <a:endParaRPr lang="en-US" altLang="zh-CN"/>
          </a:p>
        </p:txBody>
      </p:sp>
      <p:pic>
        <p:nvPicPr>
          <p:cNvPr id="3" name="图片 2"/>
          <p:cNvPicPr>
            <a:picLocks noChangeAspect="1"/>
          </p:cNvPicPr>
          <p:nvPr userDrawn="1"/>
        </p:nvPicPr>
        <p:blipFill>
          <a:blip r:embed="rId2"/>
          <a:stretch>
            <a:fillRect/>
          </a:stretch>
        </p:blipFill>
        <p:spPr>
          <a:xfrm>
            <a:off x="269875" y="262255"/>
            <a:ext cx="3136900" cy="8178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a:xfrm>
            <a:off x="609600" y="6245225"/>
            <a:ext cx="1981200" cy="476250"/>
          </a:xfrm>
        </p:spPr>
        <p:txBody>
          <a:bodyPr/>
          <a:lstStyle>
            <a:lvl1pPr>
              <a:defRPr/>
            </a:lvl1pPr>
          </a:lstStyle>
          <a:p>
            <a:pPr>
              <a:defRPr/>
            </a:pPr>
            <a:fld id="{D54F3E6B-2D3B-4B90-8C59-C72BDF13234C}" type="datetime1">
              <a:rPr lang="zh-CN" altLang="en-US" smtClean="0"/>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93358DA5-E157-42DD-8F65-2D8434C7495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a:xfrm>
            <a:off x="609600" y="6245225"/>
            <a:ext cx="1981200" cy="476250"/>
          </a:xfrm>
        </p:spPr>
        <p:txBody>
          <a:bodyPr/>
          <a:lstStyle>
            <a:lvl1pPr>
              <a:defRPr/>
            </a:lvl1pPr>
          </a:lstStyle>
          <a:p>
            <a:pPr>
              <a:defRPr/>
            </a:pPr>
            <a:fld id="{379562E4-88FA-4F0F-A6F7-3F931F20CC8D}" type="datetime1">
              <a:rPr lang="zh-CN" altLang="en-US" smtClean="0"/>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D3F896D8-50DD-41E4-9169-A51ECB379939}"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a:xfrm>
            <a:off x="685800" y="6248400"/>
            <a:ext cx="1905000" cy="457200"/>
          </a:xfrm>
        </p:spPr>
        <p:txBody>
          <a:bodyPr/>
          <a:lstStyle>
            <a:lvl1pPr>
              <a:defRPr/>
            </a:lvl1pPr>
          </a:lstStyle>
          <a:p>
            <a:fld id="{F3776E7D-5A84-4723-83B2-60B7FD2DCA39}" type="datetime1">
              <a:rPr lang="zh-CN" altLang="en-US" smtClean="0"/>
            </a:fld>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8400"/>
            <a:ext cx="1905000" cy="457200"/>
          </a:xfrm>
        </p:spPr>
        <p:txBody>
          <a:bodyPr/>
          <a:lstStyle>
            <a:lvl1pPr>
              <a:defRPr/>
            </a:lvl1pPr>
          </a:lstStyle>
          <a:p>
            <a:fld id="{C3BDE7FA-3742-439E-B6C3-379F7F1FF516}"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fld id="{BEB66BA8-6244-41B2-8527-FF22FBF66481}" type="datetime1">
              <a:rPr lang="zh-CN" altLang="en-US" smtClean="0"/>
            </a:fld>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BCAB0404-937B-4235-A38D-7412E32711A2}"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1"/>
            <a:ext cx="8001000" cy="891952"/>
          </a:xfrm>
        </p:spPr>
        <p:txBody>
          <a:bodyPr/>
          <a:lstStyle>
            <a:lvl1pPr>
              <a:defRPr>
                <a:latin typeface="+mj-lt"/>
                <a:ea typeface="华文隶书" panose="0201080004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a:lvl2pPr>
            <a:lvl3pPr>
              <a:defRPr sz="2200"/>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609600" y="6381750"/>
            <a:ext cx="1981200" cy="339725"/>
          </a:xfrm>
        </p:spPr>
        <p:txBody>
          <a:bodyPr/>
          <a:lstStyle>
            <a:lvl1pPr>
              <a:defRPr/>
            </a:lvl1pPr>
          </a:lstStyle>
          <a:p>
            <a:pPr>
              <a:defRPr/>
            </a:pPr>
            <a:fld id="{C304DE56-A922-46A5-9608-568236ECB90C}" type="datetime1">
              <a:rPr lang="zh-CN" altLang="en-US" smtClean="0"/>
            </a:fld>
            <a:endParaRPr lang="en-US" altLang="zh-CN"/>
          </a:p>
        </p:txBody>
      </p:sp>
      <p:sp>
        <p:nvSpPr>
          <p:cNvPr id="5" name="页脚占位符 4"/>
          <p:cNvSpPr>
            <a:spLocks noGrp="1"/>
          </p:cNvSpPr>
          <p:nvPr>
            <p:ph type="ftr" sz="quarter" idx="11"/>
          </p:nvPr>
        </p:nvSpPr>
        <p:spPr>
          <a:xfrm>
            <a:off x="3124200" y="6381750"/>
            <a:ext cx="2895600" cy="339725"/>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381750"/>
            <a:ext cx="1981200" cy="339725"/>
          </a:xfrm>
        </p:spPr>
        <p:txBody>
          <a:bodyPr/>
          <a:lstStyle>
            <a:lvl1pPr>
              <a:defRPr/>
            </a:lvl1pPr>
          </a:lstStyle>
          <a:p>
            <a:pPr>
              <a:defRPr/>
            </a:pPr>
            <a:r>
              <a:rPr lang="zh-CN" altLang="en-US"/>
              <a:t>第</a:t>
            </a:r>
            <a:fld id="{6F83C59E-A256-40B9-B415-6031A5C88378}" type="slidenum">
              <a:rPr lang="en-US" altLang="zh-CN"/>
            </a:fld>
            <a:r>
              <a:rPr lang="zh-CN" altLang="en-US"/>
              <a:t>页</a:t>
            </a: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a:xfrm>
            <a:off x="609600" y="6245225"/>
            <a:ext cx="1981200" cy="476250"/>
          </a:xfrm>
        </p:spPr>
        <p:txBody>
          <a:bodyPr/>
          <a:lstStyle>
            <a:lvl1pPr>
              <a:defRPr/>
            </a:lvl1pPr>
          </a:lstStyle>
          <a:p>
            <a:pPr>
              <a:defRPr/>
            </a:pPr>
            <a:fld id="{F3E476CD-33E7-4290-8424-B7C34AA87F61}" type="datetime1">
              <a:rPr lang="zh-CN" altLang="en-US" smtClean="0"/>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D0DD6954-5B70-44B1-8461-36DE441BC771}"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a:xfrm>
            <a:off x="609600" y="6245225"/>
            <a:ext cx="1981200" cy="476250"/>
          </a:xfrm>
        </p:spPr>
        <p:txBody>
          <a:bodyPr/>
          <a:lstStyle>
            <a:lvl1pPr>
              <a:defRPr/>
            </a:lvl1pPr>
          </a:lstStyle>
          <a:p>
            <a:pPr>
              <a:defRPr/>
            </a:pPr>
            <a:fld id="{7A15081B-CD35-4261-8A15-CD7A02EA9558}" type="datetime1">
              <a:rPr lang="zh-CN" altLang="en-US" smtClean="0"/>
            </a:fld>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4AE22ED0-4C6D-4061-83ED-8FD2D75EEC2C}"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a:xfrm>
            <a:off x="609600" y="6245225"/>
            <a:ext cx="1981200" cy="476250"/>
          </a:xfrm>
        </p:spPr>
        <p:txBody>
          <a:bodyPr/>
          <a:lstStyle>
            <a:lvl1pPr>
              <a:defRPr/>
            </a:lvl1pPr>
          </a:lstStyle>
          <a:p>
            <a:pPr>
              <a:defRPr/>
            </a:pPr>
            <a:fld id="{7ECCA7AB-D61F-49AF-88F0-B85EADD6AE18}" type="datetime1">
              <a:rPr lang="zh-CN" altLang="en-US" smtClean="0"/>
            </a:fld>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fld id="{251287E3-5E06-4B41-8716-E73895B4AEC2}"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a:xfrm>
            <a:off x="609600" y="6245225"/>
            <a:ext cx="1981200" cy="476250"/>
          </a:xfrm>
        </p:spPr>
        <p:txBody>
          <a:bodyPr/>
          <a:lstStyle>
            <a:lvl1pPr>
              <a:defRPr/>
            </a:lvl1pPr>
          </a:lstStyle>
          <a:p>
            <a:pPr>
              <a:defRPr/>
            </a:pPr>
            <a:fld id="{E2EED775-CA21-40CE-B321-F704F448388D}" type="datetime1">
              <a:rPr lang="zh-CN" altLang="en-US" smtClean="0"/>
            </a:fld>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fld id="{7E0BA083-7E86-413A-A679-2C781744125A}"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09600" y="6245225"/>
            <a:ext cx="1981200" cy="476250"/>
          </a:xfrm>
        </p:spPr>
        <p:txBody>
          <a:bodyPr/>
          <a:lstStyle>
            <a:lvl1pPr>
              <a:defRPr/>
            </a:lvl1pPr>
          </a:lstStyle>
          <a:p>
            <a:pPr>
              <a:defRPr/>
            </a:pPr>
            <a:fld id="{5D077F9C-8665-4D0A-96A5-D18195AC972F}" type="datetime1">
              <a:rPr lang="zh-CN" altLang="en-US" smtClean="0"/>
            </a:fld>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fld id="{4D9BCD9A-EA24-4C71-87E4-4A3B25415C52}"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a:xfrm>
            <a:off x="609600" y="6245225"/>
            <a:ext cx="1981200" cy="476250"/>
          </a:xfrm>
        </p:spPr>
        <p:txBody>
          <a:bodyPr/>
          <a:lstStyle>
            <a:lvl1pPr>
              <a:defRPr/>
            </a:lvl1pPr>
          </a:lstStyle>
          <a:p>
            <a:pPr>
              <a:defRPr/>
            </a:pPr>
            <a:fld id="{203A1EDA-4501-4402-9869-067ABC1CBDCC}" type="datetime1">
              <a:rPr lang="zh-CN" altLang="en-US" smtClean="0"/>
            </a:fld>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1E18B68B-F763-4130-A4CE-13B8B4D8C22F}"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a:xfrm>
            <a:off x="609600" y="6245225"/>
            <a:ext cx="1981200" cy="476250"/>
          </a:xfrm>
        </p:spPr>
        <p:txBody>
          <a:bodyPr/>
          <a:lstStyle>
            <a:lvl1pPr>
              <a:defRPr/>
            </a:lvl1pPr>
          </a:lstStyle>
          <a:p>
            <a:pPr>
              <a:defRPr/>
            </a:pPr>
            <a:fld id="{8EECA71E-FF97-4975-A702-5CDA8432B33A}" type="datetime1">
              <a:rPr lang="zh-CN" altLang="en-US" smtClean="0"/>
            </a:fld>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AA2DE77F-C6CC-444D-82E0-4C738727674C}"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AutoShape 4"/>
          <p:cNvSpPr>
            <a:spLocks noChangeArrowheads="1"/>
          </p:cNvSpPr>
          <p:nvPr userDrawn="1"/>
        </p:nvSpPr>
        <p:spPr bwMode="auto">
          <a:xfrm>
            <a:off x="611188" y="1196975"/>
            <a:ext cx="7958137" cy="109538"/>
          </a:xfrm>
          <a:custGeom>
            <a:avLst/>
            <a:gdLst>
              <a:gd name="T0" fmla="*/ 0 w 1000"/>
              <a:gd name="T1" fmla="*/ 0 h 1000"/>
              <a:gd name="T2" fmla="*/ 2147483647 w 1000"/>
              <a:gd name="T3" fmla="*/ 0 h 1000"/>
              <a:gd name="T4" fmla="*/ 2147483647 w 1000"/>
              <a:gd name="T5" fmla="*/ 1314299689 h 1000"/>
              <a:gd name="T6" fmla="*/ 0 w 1000"/>
              <a:gd name="T7" fmla="*/ 1314299689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zh-CN" altLang="en-US"/>
          </a:p>
        </p:txBody>
      </p:sp>
      <p:sp>
        <p:nvSpPr>
          <p:cNvPr id="1029" name="Line 5"/>
          <p:cNvSpPr>
            <a:spLocks noChangeShapeType="1"/>
          </p:cNvSpPr>
          <p:nvPr userDrawn="1"/>
        </p:nvSpPr>
        <p:spPr bwMode="auto">
          <a:xfrm flipV="1">
            <a:off x="611188" y="6308725"/>
            <a:ext cx="79248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367"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b="0"/>
            </a:lvl1pPr>
          </a:lstStyle>
          <a:p>
            <a:pPr>
              <a:defRPr/>
            </a:pPr>
            <a:endParaRPr lang="en-US" altLang="zh-CN"/>
          </a:p>
        </p:txBody>
      </p:sp>
      <p:sp>
        <p:nvSpPr>
          <p:cNvPr id="655368"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b="0"/>
            </a:lvl1pPr>
          </a:lstStyle>
          <a:p>
            <a:pPr>
              <a:defRPr/>
            </a:pPr>
            <a:fld id="{DC1E853C-520B-44FC-82EB-3747A8EC61D5}" type="slidenum">
              <a:rPr lang="en-US" altLang="zh-CN"/>
            </a:fld>
            <a:endParaRPr lang="en-US" altLang="zh-CN"/>
          </a:p>
        </p:txBody>
      </p:sp>
      <p:pic>
        <p:nvPicPr>
          <p:cNvPr id="2" name="图片 1"/>
          <p:cNvPicPr>
            <a:picLocks noChangeAspect="1"/>
          </p:cNvPicPr>
          <p:nvPr userDrawn="1"/>
        </p:nvPicPr>
        <p:blipFill>
          <a:blip r:embed="rId14"/>
          <a:stretch>
            <a:fillRect/>
          </a:stretch>
        </p:blipFill>
        <p:spPr>
          <a:xfrm>
            <a:off x="7979410" y="5857875"/>
            <a:ext cx="769620" cy="758190"/>
          </a:xfrm>
          <a:prstGeom prst="rect">
            <a:avLst/>
          </a:prstGeom>
        </p:spPr>
      </p:pic>
      <p:sp>
        <p:nvSpPr>
          <p:cNvPr id="3" name="矩形 2"/>
          <p:cNvSpPr/>
          <p:nvPr userDrawn="1"/>
        </p:nvSpPr>
        <p:spPr>
          <a:xfrm>
            <a:off x="651510" y="6404610"/>
            <a:ext cx="1813560" cy="337185"/>
          </a:xfrm>
          <a:prstGeom prst="rect">
            <a:avLst/>
          </a:prstGeom>
          <a:noFill/>
          <a:ln>
            <a:noFill/>
          </a:ln>
        </p:spPr>
        <p:txBody>
          <a:bodyPr wrap="square" rtlCol="0" anchor="t">
            <a:spAutoFit/>
          </a:bodyPr>
          <a:lstStyle/>
          <a:p>
            <a:pPr algn="ctr"/>
            <a:r>
              <a:rPr lang="zh-CN" altLang="en-US" sz="1600">
                <a:solidFill>
                  <a:srgbClr val="0070C0"/>
                </a:solidFill>
                <a:effectLst>
                  <a:outerShdw blurRad="38100" dist="19050" dir="2700000" algn="tl" rotWithShape="0">
                    <a:schemeClr val="dk1">
                      <a:alpha val="40000"/>
                    </a:schemeClr>
                  </a:outerShdw>
                </a:effectLst>
                <a:latin typeface="华文行楷" panose="02010800040101010101" pitchFamily="2" charset="-122"/>
                <a:ea typeface="华文行楷" panose="02010800040101010101" pitchFamily="2" charset="-122"/>
              </a:rPr>
              <a:t>网络空间安全学院</a:t>
            </a:r>
            <a:endParaRPr lang="zh-CN" altLang="en-US" sz="1600">
              <a:solidFill>
                <a:srgbClr val="0070C0"/>
              </a:solidFill>
              <a:effectLst>
                <a:outerShdw blurRad="38100" dist="19050" dir="2700000" algn="tl" rotWithShape="0">
                  <a:schemeClr val="dk1">
                    <a:alpha val="40000"/>
                  </a:schemeClr>
                </a:outerShdw>
              </a:effectLst>
              <a:latin typeface="华文行楷" panose="02010800040101010101" pitchFamily="2" charset="-122"/>
              <a:ea typeface="华文行楷" panose="0201080004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6.png"/><Relationship Id="rId6" Type="http://schemas.openxmlformats.org/officeDocument/2006/relationships/image" Target="../media/image15.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1" Type="http://schemas.openxmlformats.org/officeDocument/2006/relationships/slideLayout" Target="../slideLayouts/slideLayout2.xml"/><Relationship Id="rId10" Type="http://schemas.openxmlformats.org/officeDocument/2006/relationships/image" Target="../media/image19.png"/><Relationship Id="rId1"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microsoft.com/office/2007/relationships/media" Target="../media/media1.mp4"/><Relationship Id="rId1" Type="http://schemas.openxmlformats.org/officeDocument/2006/relationships/video" Target="../media/media1.mp4"/></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3.emf"/></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emf"/><Relationship Id="rId2" Type="http://schemas.openxmlformats.org/officeDocument/2006/relationships/image" Target="../media/image35.jpe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emf"/><Relationship Id="rId1" Type="http://schemas.openxmlformats.org/officeDocument/2006/relationships/image" Target="../media/image4.em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em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emf"/></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ctrTitle"/>
          </p:nvPr>
        </p:nvSpPr>
        <p:spPr/>
        <p:txBody>
          <a:bodyPr/>
          <a:lstStyle/>
          <a:p>
            <a:pPr eaLnBrk="1" hangingPunct="1"/>
            <a:r>
              <a:rPr lang="zh-CN" altLang="en-US" dirty="0">
                <a:solidFill>
                  <a:schemeClr val="accent2"/>
                </a:solidFill>
                <a:latin typeface="华文新魏" panose="02010800040101010101" pitchFamily="2" charset="-122"/>
                <a:ea typeface="华文新魏" panose="02010800040101010101" pitchFamily="2" charset="-122"/>
              </a:rPr>
              <a:t>数字内容安全</a:t>
            </a:r>
            <a:endParaRPr lang="zh-CN" altLang="en-US" dirty="0"/>
          </a:p>
        </p:txBody>
      </p:sp>
      <p:sp>
        <p:nvSpPr>
          <p:cNvPr id="4099" name="副标题 2"/>
          <p:cNvSpPr>
            <a:spLocks noGrp="1"/>
          </p:cNvSpPr>
          <p:nvPr>
            <p:ph type="subTitle" idx="1"/>
          </p:nvPr>
        </p:nvSpPr>
        <p:spPr>
          <a:xfrm>
            <a:off x="1187624" y="3141663"/>
            <a:ext cx="7200800" cy="1600200"/>
          </a:xfrm>
        </p:spPr>
        <p:txBody>
          <a:bodyPr/>
          <a:lstStyle/>
          <a:p>
            <a:pPr algn="ctr" eaLnBrk="1" hangingPunct="1"/>
            <a:r>
              <a:rPr lang="zh-CN" altLang="en-US" sz="4400" dirty="0" smtClean="0">
                <a:solidFill>
                  <a:srgbClr val="002060"/>
                </a:solidFill>
                <a:latin typeface="华文新魏" panose="02010800040101010101" pitchFamily="2" charset="-122"/>
                <a:ea typeface="华文新魏" panose="02010800040101010101" pitchFamily="2" charset="-122"/>
              </a:rPr>
              <a:t>第八章 开源情报分析</a:t>
            </a:r>
            <a:endParaRPr lang="zh-CN" altLang="en-US" sz="4400" dirty="0">
              <a:solidFill>
                <a:srgbClr val="002060"/>
              </a:solidFill>
              <a:latin typeface="华文新魏" panose="02010800040101010101" pitchFamily="2" charset="-122"/>
              <a:ea typeface="华文新魏" panose="02010800040101010101" pitchFamily="2" charset="-122"/>
            </a:endParaRPr>
          </a:p>
        </p:txBody>
      </p:sp>
      <p:sp>
        <p:nvSpPr>
          <p:cNvPr id="4102" name="TextBox 9"/>
          <p:cNvSpPr txBox="1">
            <a:spLocks noChangeArrowheads="1"/>
          </p:cNvSpPr>
          <p:nvPr/>
        </p:nvSpPr>
        <p:spPr bwMode="auto">
          <a:xfrm>
            <a:off x="2555875" y="5084763"/>
            <a:ext cx="4381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ea typeface="宋体" panose="02010600030101010101" pitchFamily="2" charset="-122"/>
              </a:defRPr>
            </a:lvl1pPr>
            <a:lvl2pPr marL="742950" indent="-285750" eaLnBrk="0" hangingPunct="0">
              <a:defRPr b="1">
                <a:solidFill>
                  <a:schemeClr val="tx1"/>
                </a:solidFill>
                <a:latin typeface="Verdana" panose="020B0604030504040204" pitchFamily="34" charset="0"/>
                <a:ea typeface="宋体" panose="02010600030101010101" pitchFamily="2" charset="-122"/>
              </a:defRPr>
            </a:lvl2pPr>
            <a:lvl3pPr marL="1143000" indent="-228600" eaLnBrk="0" hangingPunct="0">
              <a:defRPr b="1">
                <a:solidFill>
                  <a:schemeClr val="tx1"/>
                </a:solidFill>
                <a:latin typeface="Verdana" panose="020B0604030504040204" pitchFamily="34" charset="0"/>
                <a:ea typeface="宋体" panose="02010600030101010101" pitchFamily="2" charset="-122"/>
              </a:defRPr>
            </a:lvl3pPr>
            <a:lvl4pPr marL="1600200" indent="-228600" eaLnBrk="0" hangingPunct="0">
              <a:defRPr b="1">
                <a:solidFill>
                  <a:schemeClr val="tx1"/>
                </a:solidFill>
                <a:latin typeface="Verdana" panose="020B0604030504040204" pitchFamily="34" charset="0"/>
                <a:ea typeface="宋体" panose="02010600030101010101" pitchFamily="2" charset="-122"/>
              </a:defRPr>
            </a:lvl4pPr>
            <a:lvl5pPr marL="2057400" indent="-228600" eaLnBrk="0" hangingPunct="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spcBef>
                <a:spcPts val="600"/>
              </a:spcBef>
              <a:spcAft>
                <a:spcPts val="600"/>
              </a:spcAft>
              <a:buClr>
                <a:schemeClr val="accent2"/>
              </a:buClr>
              <a:buSzPct val="85000"/>
              <a:buFont typeface="ZapfDingbats"/>
              <a:buNone/>
            </a:pPr>
            <a:r>
              <a:rPr lang="zh-CN" altLang="en-US" sz="2400" dirty="0">
                <a:latin typeface="华文楷体" panose="02010600040101010101" pitchFamily="2" charset="-122"/>
                <a:ea typeface="华文楷体" panose="02010600040101010101" pitchFamily="2" charset="-122"/>
              </a:rPr>
              <a:t>网络空间安全</a:t>
            </a:r>
            <a:r>
              <a:rPr lang="zh-CN" altLang="en-US" sz="2400" dirty="0" smtClean="0">
                <a:latin typeface="华文楷体" panose="02010600040101010101" pitchFamily="2" charset="-122"/>
                <a:ea typeface="华文楷体" panose="02010600040101010101" pitchFamily="2" charset="-122"/>
              </a:rPr>
              <a:t>学院</a:t>
            </a:r>
            <a:endParaRPr lang="zh-CN" altLang="en-US" sz="2400"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88085" y="1930668"/>
            <a:ext cx="3888105" cy="490220"/>
          </a:xfrm>
          <a:prstGeom prst="roundRect">
            <a:avLst/>
          </a:prstGeom>
          <a:solidFill>
            <a:schemeClr val="bg1">
              <a:lumMod val="85000"/>
            </a:schemeClr>
          </a:solid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8195" name="Rectangle 3"/>
          <p:cNvSpPr>
            <a:spLocks noGrp="1" noChangeArrowheads="1"/>
          </p:cNvSpPr>
          <p:nvPr>
            <p:ph type="body" idx="1"/>
          </p:nvPr>
        </p:nvSpPr>
        <p:spPr>
          <a:xfrm>
            <a:off x="683260" y="1029970"/>
            <a:ext cx="7772400" cy="3983206"/>
          </a:xfrm>
        </p:spPr>
        <p:txBody>
          <a:bodyPr/>
          <a:lstStyle/>
          <a:p>
            <a:pPr marL="0" indent="0">
              <a:lnSpc>
                <a:spcPct val="90000"/>
              </a:lnSpc>
              <a:buNone/>
            </a:pPr>
            <a:endParaRPr lang="zh-CN" altLang="en-US" dirty="0"/>
          </a:p>
          <a:p>
            <a:pPr>
              <a:lnSpc>
                <a:spcPct val="90000"/>
              </a:lnSpc>
            </a:pPr>
            <a:r>
              <a:rPr lang="en-US" altLang="zh-CN" dirty="0" smtClean="0"/>
              <a:t>8.1 </a:t>
            </a:r>
            <a:r>
              <a:rPr lang="zh-CN" altLang="en-US" dirty="0" smtClean="0"/>
              <a:t>开</a:t>
            </a:r>
            <a:r>
              <a:rPr lang="zh-CN" altLang="en-US" dirty="0"/>
              <a:t>源情报基本概念</a:t>
            </a:r>
            <a:endParaRPr lang="zh-CN" altLang="en-US" dirty="0"/>
          </a:p>
          <a:p>
            <a:pPr>
              <a:lnSpc>
                <a:spcPct val="90000"/>
              </a:lnSpc>
            </a:pPr>
            <a:r>
              <a:rPr lang="en-US" altLang="zh-CN" dirty="0" smtClean="0"/>
              <a:t>8.2 </a:t>
            </a:r>
            <a:r>
              <a:rPr lang="zh-CN" altLang="en-US" dirty="0" smtClean="0"/>
              <a:t>开源情报分析框架</a:t>
            </a:r>
            <a:endParaRPr lang="zh-CN" altLang="en-US" dirty="0"/>
          </a:p>
          <a:p>
            <a:pPr>
              <a:lnSpc>
                <a:spcPct val="90000"/>
              </a:lnSpc>
            </a:pPr>
            <a:r>
              <a:rPr lang="en-US" altLang="zh-CN" dirty="0" smtClean="0"/>
              <a:t>8.3 </a:t>
            </a:r>
            <a:r>
              <a:rPr lang="zh-CN" altLang="en-US" dirty="0" smtClean="0"/>
              <a:t>基于知识图谱的开源情报分析</a:t>
            </a:r>
            <a:endParaRPr lang="zh-CN" altLang="en-US" dirty="0"/>
          </a:p>
          <a:p>
            <a:pPr>
              <a:lnSpc>
                <a:spcPct val="90000"/>
              </a:lnSpc>
            </a:pPr>
            <a:r>
              <a:rPr lang="en-US" altLang="zh-CN" dirty="0" smtClean="0"/>
              <a:t>8.4 </a:t>
            </a:r>
            <a:r>
              <a:rPr lang="zh-CN" altLang="en-US" dirty="0" smtClean="0"/>
              <a:t>应用</a:t>
            </a:r>
            <a:r>
              <a:rPr lang="zh-CN" altLang="en-US" dirty="0"/>
              <a:t>案例</a:t>
            </a:r>
            <a:r>
              <a:rPr lang="zh-CN" altLang="en-US" dirty="0" smtClean="0"/>
              <a:t>分析</a:t>
            </a:r>
            <a:endParaRPr lang="zh-CN" altLang="en-US" dirty="0"/>
          </a:p>
          <a:p>
            <a:pPr lvl="1">
              <a:lnSpc>
                <a:spcPct val="90000"/>
              </a:lnSpc>
            </a:pPr>
            <a:endParaRPr lang="zh-CN" altLang="en-US" dirty="0"/>
          </a:p>
        </p:txBody>
      </p:sp>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zh-CN" altLang="en-US" sz="3200" b="1" dirty="0">
                <a:latin typeface="+mj-ea"/>
                <a:ea typeface="+mj-ea"/>
                <a:cs typeface="Tahoma" panose="020B0604030504040204" pitchFamily="34" charset="0"/>
              </a:rPr>
              <a:t>本章内容</a:t>
            </a:r>
            <a:endParaRPr lang="zh-CN" altLang="en-US" sz="3200" b="1" dirty="0">
              <a:latin typeface="+mj-ea"/>
              <a:ea typeface="+mj-ea"/>
              <a:cs typeface="Tahoma" panose="020B060403050404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en-US" altLang="zh-CN" dirty="0" smtClean="0">
                <a:ea typeface="宋体" panose="02010600030101010101" pitchFamily="2" charset="-122"/>
                <a:cs typeface="Arial" panose="020B0604020202020204" pitchFamily="34" charset="0"/>
              </a:rPr>
              <a:t>8.2 </a:t>
            </a:r>
            <a:r>
              <a:rPr lang="zh-CN" altLang="en-US" dirty="0" smtClean="0">
                <a:ea typeface="宋体" panose="02010600030101010101" pitchFamily="2" charset="-122"/>
                <a:cs typeface="Arial" panose="020B0604020202020204" pitchFamily="34" charset="0"/>
              </a:rPr>
              <a:t>开源</a:t>
            </a:r>
            <a:r>
              <a:rPr lang="zh-CN" altLang="en-US" dirty="0">
                <a:ea typeface="宋体" panose="02010600030101010101" pitchFamily="2" charset="-122"/>
                <a:cs typeface="Arial" panose="020B0604020202020204" pitchFamily="34" charset="0"/>
              </a:rPr>
              <a:t>情报分析</a:t>
            </a:r>
            <a:r>
              <a:rPr lang="zh-CN" altLang="en-US" dirty="0" smtClean="0">
                <a:ea typeface="宋体" panose="02010600030101010101" pitchFamily="2" charset="-122"/>
                <a:cs typeface="Arial" panose="020B0604020202020204" pitchFamily="34" charset="0"/>
              </a:rPr>
              <a:t>框架</a:t>
            </a:r>
            <a:endParaRPr lang="zh-CN" altLang="en-US" b="1" dirty="0">
              <a:latin typeface="+mj-ea"/>
              <a:ea typeface="+mj-ea"/>
              <a:cs typeface="Tahoma" panose="020B0604030504040204" pitchFamily="34" charset="0"/>
            </a:endParaRPr>
          </a:p>
        </p:txBody>
      </p:sp>
      <p:pic>
        <p:nvPicPr>
          <p:cNvPr id="3" name="图片 2"/>
          <p:cNvPicPr>
            <a:picLocks noChangeAspect="1"/>
          </p:cNvPicPr>
          <p:nvPr/>
        </p:nvPicPr>
        <p:blipFill>
          <a:blip r:embed="rId1"/>
          <a:stretch>
            <a:fillRect/>
          </a:stretch>
        </p:blipFill>
        <p:spPr>
          <a:xfrm>
            <a:off x="1691680" y="2708920"/>
            <a:ext cx="5454034" cy="3580375"/>
          </a:xfrm>
          <a:prstGeom prst="rect">
            <a:avLst/>
          </a:prstGeom>
        </p:spPr>
      </p:pic>
      <p:sp>
        <p:nvSpPr>
          <p:cNvPr id="4" name="内容占位符 3"/>
          <p:cNvSpPr>
            <a:spLocks noGrp="1"/>
          </p:cNvSpPr>
          <p:nvPr>
            <p:ph idx="1"/>
          </p:nvPr>
        </p:nvSpPr>
        <p:spPr/>
        <p:txBody>
          <a:bodyPr/>
          <a:lstStyle/>
          <a:p>
            <a:r>
              <a:rPr lang="zh-CN" altLang="en-US" dirty="0" smtClean="0"/>
              <a:t>开源情报研究框架</a:t>
            </a:r>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cs typeface="Arial" panose="020B0604020202020204" pitchFamily="34" charset="0"/>
              </a:rPr>
              <a:t>8.2 </a:t>
            </a:r>
            <a:r>
              <a:rPr lang="zh-CN" altLang="en-US" dirty="0">
                <a:ea typeface="宋体" panose="02010600030101010101" pitchFamily="2" charset="-122"/>
                <a:cs typeface="Arial" panose="020B0604020202020204" pitchFamily="34" charset="0"/>
              </a:rPr>
              <a:t>开源情报分析的指标</a:t>
            </a:r>
            <a:endParaRPr lang="zh-CN" altLang="en-US" dirty="0"/>
          </a:p>
        </p:txBody>
      </p:sp>
      <p:sp>
        <p:nvSpPr>
          <p:cNvPr id="3" name="内容占位符 2"/>
          <p:cNvSpPr>
            <a:spLocks noGrp="1"/>
          </p:cNvSpPr>
          <p:nvPr>
            <p:ph idx="1"/>
          </p:nvPr>
        </p:nvSpPr>
        <p:spPr/>
        <p:txBody>
          <a:bodyPr/>
          <a:lstStyle/>
          <a:p>
            <a:r>
              <a:rPr lang="zh-CN" altLang="en-US" sz="2000" dirty="0">
                <a:ea typeface="宋体" panose="02010600030101010101" pitchFamily="2" charset="-122"/>
              </a:rPr>
              <a:t>可靠的情报应能提供值得信赖的信息，令情报用户接受其建议、相信其产出。</a:t>
            </a:r>
            <a:endParaRPr lang="en-US" altLang="zh-CN" sz="2000" dirty="0">
              <a:ea typeface="宋体" panose="02010600030101010101" pitchFamily="2" charset="-122"/>
            </a:endParaRPr>
          </a:p>
          <a:p>
            <a:r>
              <a:rPr lang="zh-CN" altLang="en-US" sz="2000" b="1" dirty="0">
                <a:ea typeface="宋体" panose="02010600030101010101" pitchFamily="2" charset="-122"/>
              </a:rPr>
              <a:t>可靠：</a:t>
            </a:r>
            <a:r>
              <a:rPr lang="zh-CN" altLang="en-US" sz="2000" dirty="0">
                <a:ea typeface="宋体" panose="02010600030101010101" pitchFamily="2" charset="-122"/>
              </a:rPr>
              <a:t>专业性、真实性</a:t>
            </a:r>
            <a:endParaRPr lang="en-US" altLang="zh-CN" sz="2000" dirty="0">
              <a:ea typeface="宋体" panose="02010600030101010101" pitchFamily="2" charset="-122"/>
            </a:endParaRPr>
          </a:p>
          <a:p>
            <a:pPr lvl="1"/>
            <a:r>
              <a:rPr lang="zh-CN" altLang="en-US" sz="1800" b="1" dirty="0">
                <a:ea typeface="宋体" panose="02010600030101010101" pitchFamily="2" charset="-122"/>
              </a:rPr>
              <a:t>专业性：</a:t>
            </a:r>
            <a:r>
              <a:rPr lang="zh-CN" altLang="en-US" sz="1800" dirty="0">
                <a:ea typeface="宋体" panose="02010600030101010101" pitchFamily="2" charset="-122"/>
              </a:rPr>
              <a:t>经验丰富、知识渊博、智慧超群等。对应开源情报的信息源可靠性。</a:t>
            </a:r>
            <a:endParaRPr lang="en-US" altLang="zh-CN" sz="1800" dirty="0">
              <a:ea typeface="宋体" panose="02010600030101010101" pitchFamily="2" charset="-122"/>
            </a:endParaRPr>
          </a:p>
          <a:p>
            <a:pPr lvl="1"/>
            <a:r>
              <a:rPr lang="zh-CN" altLang="en-US" sz="1800" b="1" dirty="0">
                <a:ea typeface="宋体" panose="02010600030101010101" pitchFamily="2" charset="-122"/>
              </a:rPr>
              <a:t>真实性：</a:t>
            </a:r>
            <a:r>
              <a:rPr lang="zh-CN" altLang="en-US" sz="1800" dirty="0">
                <a:ea typeface="宋体" panose="02010600030101010101" pitchFamily="2" charset="-122"/>
              </a:rPr>
              <a:t>诚实、客观、良好等。对应开源情报的信息内容可靠性。</a:t>
            </a:r>
            <a:endParaRPr lang="en-US" altLang="zh-CN" sz="1800" dirty="0">
              <a:ea typeface="宋体" panose="02010600030101010101" pitchFamily="2" charset="-122"/>
            </a:endParaRPr>
          </a:p>
          <a:p>
            <a:r>
              <a:rPr lang="zh-CN" altLang="en-US" sz="2000" b="1" dirty="0" smtClean="0">
                <a:ea typeface="宋体" panose="02010600030101010101" pitchFamily="2" charset="-122"/>
              </a:rPr>
              <a:t>信息源：</a:t>
            </a:r>
            <a:r>
              <a:rPr lang="zh-CN" altLang="en-US" sz="2000" dirty="0" smtClean="0">
                <a:ea typeface="宋体" panose="02010600030101010101" pitchFamily="2" charset="-122"/>
              </a:rPr>
              <a:t>传播信息的机构，如报社、出版社、电视台、广播台、政府宣传机构等。</a:t>
            </a:r>
            <a:endParaRPr lang="en-US" altLang="zh-CN" sz="2000" dirty="0" smtClean="0">
              <a:ea typeface="宋体" panose="02010600030101010101" pitchFamily="2" charset="-122"/>
            </a:endParaRPr>
          </a:p>
          <a:p>
            <a:pPr lvl="1"/>
            <a:r>
              <a:rPr lang="zh-CN" altLang="en-US" sz="1600" b="1" dirty="0" smtClean="0">
                <a:ea typeface="宋体" panose="02010600030101010101" pitchFamily="2" charset="-122"/>
              </a:rPr>
              <a:t>一手信息源：</a:t>
            </a:r>
            <a:r>
              <a:rPr lang="zh-CN" altLang="en-US" sz="1600" dirty="0" smtClean="0">
                <a:ea typeface="宋体" panose="02010600030101010101" pitchFamily="2" charset="-122"/>
              </a:rPr>
              <a:t>能直接接触和完整传递信息，可靠性较高</a:t>
            </a:r>
            <a:endParaRPr lang="en-US" altLang="zh-CN" sz="1600" dirty="0" smtClean="0">
              <a:ea typeface="宋体" panose="02010600030101010101" pitchFamily="2" charset="-122"/>
            </a:endParaRPr>
          </a:p>
          <a:p>
            <a:pPr lvl="1"/>
            <a:r>
              <a:rPr lang="zh-CN" altLang="en-US" sz="1600" b="1" dirty="0">
                <a:ea typeface="宋体" panose="02010600030101010101" pitchFamily="2" charset="-122"/>
              </a:rPr>
              <a:t>二手</a:t>
            </a:r>
            <a:r>
              <a:rPr lang="zh-CN" altLang="en-US" sz="1600" b="1" dirty="0" smtClean="0">
                <a:ea typeface="宋体" panose="02010600030101010101" pitchFamily="2" charset="-122"/>
              </a:rPr>
              <a:t>信息源：</a:t>
            </a:r>
            <a:r>
              <a:rPr lang="zh-CN" altLang="en-US" sz="1600" dirty="0" smtClean="0">
                <a:ea typeface="宋体" panose="02010600030101010101" pitchFamily="2" charset="-122"/>
              </a:rPr>
              <a:t>经过其他媒介传递，加之翻译、总结、转述、节选等原因，可靠性有所下降；</a:t>
            </a:r>
            <a:endParaRPr lang="en-US" altLang="zh-CN" sz="1600" dirty="0" smtClean="0">
              <a:ea typeface="宋体" panose="02010600030101010101" pitchFamily="2" charset="-122"/>
            </a:endParaRPr>
          </a:p>
          <a:p>
            <a:pPr lvl="1"/>
            <a:r>
              <a:rPr lang="zh-CN" altLang="en-US" sz="1600" b="1" dirty="0">
                <a:ea typeface="宋体" panose="02010600030101010101" pitchFamily="2" charset="-122"/>
              </a:rPr>
              <a:t>权威</a:t>
            </a:r>
            <a:r>
              <a:rPr lang="zh-CN" altLang="en-US" sz="1600" b="1" dirty="0" smtClean="0">
                <a:ea typeface="宋体" panose="02010600030101010101" pitchFamily="2" charset="-122"/>
              </a:rPr>
              <a:t>信息源：</a:t>
            </a:r>
            <a:r>
              <a:rPr lang="zh-CN" altLang="en-US" sz="1600" dirty="0" smtClean="0">
                <a:ea typeface="宋体" panose="02010600030101010101" pitchFamily="2" charset="-122"/>
              </a:rPr>
              <a:t>需要对政府、政党、民众、机构等机构和人员负责，还需要追踪报道，所以较为准确</a:t>
            </a:r>
            <a:endParaRPr lang="en-US" altLang="zh-CN" sz="1600" dirty="0" smtClean="0">
              <a:ea typeface="宋体" panose="02010600030101010101" pitchFamily="2" charset="-122"/>
            </a:endParaRPr>
          </a:p>
          <a:p>
            <a:pPr lvl="1"/>
            <a:endParaRPr lang="en-US" altLang="zh-CN" sz="1600" dirty="0" smtClean="0">
              <a:ea typeface="宋体" panose="02010600030101010101" pitchFamily="2" charset="-122"/>
            </a:endParaRPr>
          </a:p>
          <a:p>
            <a:pPr lvl="1"/>
            <a:endParaRPr lang="en-US" altLang="zh-CN" sz="1600" dirty="0">
              <a:ea typeface="宋体" panose="02010600030101010101" pitchFamily="2" charset="-122"/>
            </a:endParaRPr>
          </a:p>
          <a:p>
            <a:endParaRPr lang="zh-CN" altLang="en-US"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p:cNvSpPr>
          <p:nvPr>
            <p:ph type="title"/>
          </p:nvPr>
        </p:nvSpPr>
        <p:spPr bwMode="auto"/>
        <p:txBody>
          <a:bodyPr wrap="square" numCol="1" anchorCtr="0" compatLnSpc="1"/>
          <a:lstStyle/>
          <a:p>
            <a:pPr>
              <a:defRPr/>
            </a:pPr>
            <a:r>
              <a:rPr lang="en-US" altLang="zh-CN" dirty="0" smtClean="0">
                <a:ea typeface="宋体" panose="02010600030101010101" pitchFamily="2" charset="-122"/>
                <a:cs typeface="Arial" panose="020B0604020202020204" pitchFamily="34" charset="0"/>
              </a:rPr>
              <a:t>8.2 </a:t>
            </a:r>
            <a:r>
              <a:rPr lang="zh-CN" altLang="en-US" dirty="0">
                <a:ea typeface="宋体" panose="02010600030101010101" pitchFamily="2" charset="-122"/>
                <a:cs typeface="Arial" panose="020B0604020202020204" pitchFamily="34" charset="0"/>
              </a:rPr>
              <a:t>开源情报分析的指标</a:t>
            </a:r>
            <a:endParaRPr lang="zh-CN" altLang="en-US" dirty="0" smtClean="0">
              <a:effectLst/>
              <a:ea typeface="宋体" panose="02010600030101010101" pitchFamily="2" charset="-122"/>
              <a:cs typeface="Arial" panose="020B0604020202020204" pitchFamily="34" charset="0"/>
            </a:endParaRPr>
          </a:p>
        </p:txBody>
      </p:sp>
      <p:sp>
        <p:nvSpPr>
          <p:cNvPr id="18434" name="Rectangle 3"/>
          <p:cNvSpPr>
            <a:spLocks noGrp="1"/>
          </p:cNvSpPr>
          <p:nvPr>
            <p:ph type="body" idx="1"/>
          </p:nvPr>
        </p:nvSpPr>
        <p:spPr>
          <a:xfrm>
            <a:off x="566738" y="1484784"/>
            <a:ext cx="8001000" cy="4267200"/>
          </a:xfrm>
        </p:spPr>
        <p:txBody>
          <a:bodyPr/>
          <a:lstStyle/>
          <a:p>
            <a:r>
              <a:rPr lang="zh-CN" altLang="en-US" sz="2000" b="1" dirty="0" smtClean="0">
                <a:ea typeface="宋体" panose="02010600030101010101" pitchFamily="2" charset="-122"/>
              </a:rPr>
              <a:t>信息源可靠度评价：</a:t>
            </a:r>
            <a:r>
              <a:rPr lang="zh-CN" altLang="en-US" sz="2000" dirty="0" smtClean="0">
                <a:ea typeface="宋体" panose="02010600030101010101" pitchFamily="2" charset="-122"/>
              </a:rPr>
              <a:t>是否依据专业标准开展工作，是否履行合适查证程序，是否直接接触事件或信息，报道是否全面、真实、客观、及时，能否持续跟进，以往的可靠性水平等</a:t>
            </a:r>
            <a:endParaRPr lang="en-US" altLang="zh-CN" sz="2000" dirty="0" smtClean="0">
              <a:ea typeface="宋体" panose="02010600030101010101" pitchFamily="2" charset="-122"/>
            </a:endParaRPr>
          </a:p>
          <a:p>
            <a:endParaRPr lang="en-US" altLang="zh-CN" sz="2000" dirty="0" smtClean="0">
              <a:ea typeface="宋体" panose="02010600030101010101" pitchFamily="2" charset="-122"/>
            </a:endParaRPr>
          </a:p>
          <a:p>
            <a:endParaRPr lang="zh-CN" altLang="en-US" sz="2000" dirty="0" smtClean="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graphicFrame>
        <p:nvGraphicFramePr>
          <p:cNvPr id="4" name="图示 3"/>
          <p:cNvGraphicFramePr/>
          <p:nvPr/>
        </p:nvGraphicFramePr>
        <p:xfrm>
          <a:off x="611560" y="2276872"/>
          <a:ext cx="7848872" cy="45811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p:cNvSpPr>
          <p:nvPr>
            <p:ph type="title"/>
          </p:nvPr>
        </p:nvSpPr>
        <p:spPr bwMode="auto"/>
        <p:txBody>
          <a:bodyPr wrap="square" numCol="1" anchorCtr="0" compatLnSpc="1"/>
          <a:lstStyle/>
          <a:p>
            <a:pPr>
              <a:defRPr/>
            </a:pPr>
            <a:r>
              <a:rPr lang="en-US" altLang="zh-CN" dirty="0" smtClean="0">
                <a:ea typeface="宋体" panose="02010600030101010101" pitchFamily="2" charset="-122"/>
                <a:cs typeface="Arial" panose="020B0604020202020204" pitchFamily="34" charset="0"/>
              </a:rPr>
              <a:t>8.2 </a:t>
            </a:r>
            <a:r>
              <a:rPr lang="zh-CN" altLang="en-US" dirty="0">
                <a:ea typeface="宋体" panose="02010600030101010101" pitchFamily="2" charset="-122"/>
                <a:cs typeface="Arial" panose="020B0604020202020204" pitchFamily="34" charset="0"/>
              </a:rPr>
              <a:t>开源情报分析的指标</a:t>
            </a:r>
            <a:endParaRPr lang="zh-CN" altLang="en-US" dirty="0" smtClean="0">
              <a:effectLst/>
              <a:ea typeface="宋体" panose="02010600030101010101" pitchFamily="2" charset="-122"/>
              <a:cs typeface="Arial" panose="020B0604020202020204" pitchFamily="34" charset="0"/>
            </a:endParaRPr>
          </a:p>
        </p:txBody>
      </p:sp>
      <p:sp>
        <p:nvSpPr>
          <p:cNvPr id="18434" name="Rectangle 3"/>
          <p:cNvSpPr>
            <a:spLocks noGrp="1"/>
          </p:cNvSpPr>
          <p:nvPr>
            <p:ph type="body" idx="1"/>
          </p:nvPr>
        </p:nvSpPr>
        <p:spPr>
          <a:xfrm>
            <a:off x="566738" y="1484784"/>
            <a:ext cx="8001000" cy="4267200"/>
          </a:xfrm>
        </p:spPr>
        <p:txBody>
          <a:bodyPr/>
          <a:lstStyle/>
          <a:p>
            <a:r>
              <a:rPr lang="zh-CN" altLang="en-US" sz="2000" b="1" dirty="0" smtClean="0">
                <a:ea typeface="宋体" panose="02010600030101010101" pitchFamily="2" charset="-122"/>
              </a:rPr>
              <a:t>信息内容可靠度评价</a:t>
            </a:r>
            <a:r>
              <a:rPr lang="zh-CN" altLang="en-US" sz="2000" dirty="0" smtClean="0">
                <a:ea typeface="宋体" panose="02010600030101010101" pitchFamily="2" charset="-122"/>
              </a:rPr>
              <a:t>：</a:t>
            </a:r>
            <a:endParaRPr lang="en-US" altLang="zh-CN" sz="2000" dirty="0" smtClean="0">
              <a:ea typeface="宋体" panose="02010600030101010101" pitchFamily="2" charset="-122"/>
            </a:endParaRPr>
          </a:p>
          <a:p>
            <a:endParaRPr lang="en-US" altLang="zh-CN" sz="2000" dirty="0" smtClean="0">
              <a:ea typeface="宋体" panose="02010600030101010101" pitchFamily="2" charset="-122"/>
            </a:endParaRPr>
          </a:p>
          <a:p>
            <a:endParaRPr lang="zh-CN" altLang="en-US" sz="2000" dirty="0" smtClean="0">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graphicFrame>
        <p:nvGraphicFramePr>
          <p:cNvPr id="4" name="图示 3"/>
          <p:cNvGraphicFramePr/>
          <p:nvPr/>
        </p:nvGraphicFramePr>
        <p:xfrm>
          <a:off x="611560" y="1872209"/>
          <a:ext cx="8208912" cy="45811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cs typeface="Arial" panose="020B0604020202020204" pitchFamily="34" charset="0"/>
              </a:rPr>
              <a:t>8.2 </a:t>
            </a:r>
            <a:r>
              <a:rPr lang="zh-CN" altLang="en-US" dirty="0">
                <a:ea typeface="宋体" panose="02010600030101010101" pitchFamily="2" charset="-122"/>
                <a:cs typeface="Arial" panose="020B0604020202020204" pitchFamily="34" charset="0"/>
              </a:rPr>
              <a:t>开源情报分析的指标</a:t>
            </a:r>
            <a:endParaRPr lang="zh-CN" altLang="en-US" dirty="0"/>
          </a:p>
        </p:txBody>
      </p:sp>
      <p:sp>
        <p:nvSpPr>
          <p:cNvPr id="3" name="内容占位符 2"/>
          <p:cNvSpPr>
            <a:spLocks noGrp="1"/>
          </p:cNvSpPr>
          <p:nvPr>
            <p:ph idx="1"/>
          </p:nvPr>
        </p:nvSpPr>
        <p:spPr>
          <a:xfrm>
            <a:off x="566738" y="1752600"/>
            <a:ext cx="8109718" cy="4267200"/>
          </a:xfrm>
        </p:spPr>
        <p:txBody>
          <a:bodyPr/>
          <a:lstStyle/>
          <a:p>
            <a:r>
              <a:rPr lang="zh-CN" altLang="en-US" sz="2000" dirty="0" smtClean="0"/>
              <a:t>信息可靠性标记：</a:t>
            </a:r>
            <a:endParaRPr lang="en-US" altLang="zh-CN" sz="2000" dirty="0" smtClean="0"/>
          </a:p>
          <a:p>
            <a:pPr lvl="1"/>
            <a:r>
              <a:rPr lang="zh-CN" altLang="en-US" sz="1800" dirty="0" smtClean="0"/>
              <a:t>美国陆军：按照可靠性依次降序，信息源评价</a:t>
            </a:r>
            <a:r>
              <a:rPr lang="en-US" altLang="zh-CN" sz="1800" dirty="0" smtClean="0"/>
              <a:t>A-F</a:t>
            </a:r>
            <a:r>
              <a:rPr lang="zh-CN" altLang="en-US" sz="1800" dirty="0" smtClean="0"/>
              <a:t>，信息内容评价</a:t>
            </a:r>
            <a:r>
              <a:rPr lang="en-US" altLang="zh-CN" sz="1800" dirty="0" smtClean="0"/>
              <a:t>1-6</a:t>
            </a:r>
            <a:endParaRPr lang="en-US" altLang="zh-CN" sz="1600" dirty="0" smtClean="0"/>
          </a:p>
          <a:p>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graphicFrame>
        <p:nvGraphicFramePr>
          <p:cNvPr id="5" name="表格 4"/>
          <p:cNvGraphicFramePr>
            <a:graphicFrameLocks noGrp="1"/>
          </p:cNvGraphicFramePr>
          <p:nvPr/>
        </p:nvGraphicFramePr>
        <p:xfrm>
          <a:off x="150456" y="2489545"/>
          <a:ext cx="4320000" cy="3845560"/>
        </p:xfrm>
        <a:graphic>
          <a:graphicData uri="http://schemas.openxmlformats.org/drawingml/2006/table">
            <a:tbl>
              <a:tblPr firstRow="1" bandRow="1">
                <a:tableStyleId>{5C22544A-7EE6-4342-B048-85BDC9FD1C3A}</a:tableStyleId>
              </a:tblPr>
              <a:tblGrid>
                <a:gridCol w="360000"/>
                <a:gridCol w="900000"/>
                <a:gridCol w="3060000"/>
              </a:tblGrid>
              <a:tr h="370840">
                <a:tc>
                  <a:txBody>
                    <a:bodyPr/>
                    <a:lstStyle/>
                    <a:p>
                      <a:r>
                        <a:rPr lang="zh-CN" altLang="en-US" sz="1600" dirty="0" smtClean="0"/>
                        <a:t>源</a:t>
                      </a:r>
                      <a:endParaRPr lang="zh-CN" altLang="en-US" sz="1600" dirty="0"/>
                    </a:p>
                  </a:txBody>
                  <a:tcPr/>
                </a:tc>
                <a:tc>
                  <a:txBody>
                    <a:bodyPr/>
                    <a:lstStyle/>
                    <a:p>
                      <a:r>
                        <a:rPr lang="zh-CN" altLang="en-US" sz="1600" dirty="0" smtClean="0"/>
                        <a:t>评级</a:t>
                      </a:r>
                      <a:endParaRPr lang="zh-CN" altLang="en-US" sz="1600" dirty="0"/>
                    </a:p>
                  </a:txBody>
                  <a:tcPr/>
                </a:tc>
                <a:tc>
                  <a:txBody>
                    <a:bodyPr/>
                    <a:lstStyle/>
                    <a:p>
                      <a:r>
                        <a:rPr lang="zh-CN" altLang="en-US" sz="1600" dirty="0" smtClean="0"/>
                        <a:t>描述</a:t>
                      </a:r>
                      <a:endParaRPr lang="zh-CN" altLang="en-US" sz="1600" dirty="0"/>
                    </a:p>
                  </a:txBody>
                  <a:tcPr/>
                </a:tc>
              </a:tr>
              <a:tr h="370840">
                <a:tc>
                  <a:txBody>
                    <a:bodyPr/>
                    <a:lstStyle/>
                    <a:p>
                      <a:r>
                        <a:rPr lang="en-US" altLang="zh-CN" sz="1600" dirty="0" smtClean="0"/>
                        <a:t>A</a:t>
                      </a:r>
                      <a:endParaRPr lang="zh-CN" altLang="en-US" sz="1600" dirty="0"/>
                    </a:p>
                  </a:txBody>
                  <a:tcPr/>
                </a:tc>
                <a:tc>
                  <a:txBody>
                    <a:bodyPr/>
                    <a:lstStyle/>
                    <a:p>
                      <a:r>
                        <a:rPr lang="zh-CN" altLang="en-US" sz="1600" dirty="0" smtClean="0"/>
                        <a:t>可靠</a:t>
                      </a:r>
                      <a:endParaRPr lang="zh-CN" altLang="en-US" sz="1600" dirty="0"/>
                    </a:p>
                  </a:txBody>
                  <a:tcPr/>
                </a:tc>
                <a:tc>
                  <a:txBody>
                    <a:bodyPr/>
                    <a:lstStyle/>
                    <a:p>
                      <a:r>
                        <a:rPr lang="zh-CN" altLang="en-US" sz="1600" dirty="0" smtClean="0"/>
                        <a:t>来源的真实性、可信度或能力毫无疑问，历史完全可靠。</a:t>
                      </a:r>
                      <a:endParaRPr lang="zh-CN" altLang="en-US" sz="1600" dirty="0"/>
                    </a:p>
                  </a:txBody>
                  <a:tcPr/>
                </a:tc>
              </a:tr>
              <a:tr h="370840">
                <a:tc>
                  <a:txBody>
                    <a:bodyPr/>
                    <a:lstStyle/>
                    <a:p>
                      <a:r>
                        <a:rPr lang="en-US" altLang="zh-CN" sz="1600" dirty="0" smtClean="0"/>
                        <a:t>B</a:t>
                      </a:r>
                      <a:endParaRPr lang="zh-CN" altLang="en-US" sz="1600" dirty="0"/>
                    </a:p>
                  </a:txBody>
                  <a:tcPr/>
                </a:tc>
                <a:tc>
                  <a:txBody>
                    <a:bodyPr/>
                    <a:lstStyle/>
                    <a:p>
                      <a:r>
                        <a:rPr lang="zh-CN" altLang="en-US" sz="1600" dirty="0" smtClean="0"/>
                        <a:t>通常可靠</a:t>
                      </a:r>
                      <a:endParaRPr lang="zh-CN" altLang="en-US" sz="1600" dirty="0"/>
                    </a:p>
                  </a:txBody>
                  <a:tcPr/>
                </a:tc>
                <a:tc>
                  <a:txBody>
                    <a:bodyPr/>
                    <a:lstStyle/>
                    <a:p>
                      <a:r>
                        <a:rPr lang="zh-CN" altLang="en-US" sz="1600" dirty="0" smtClean="0"/>
                        <a:t>有小疑问，大部分历史记录都提供有效信息。</a:t>
                      </a:r>
                      <a:endParaRPr lang="zh-CN" altLang="en-US" sz="1600" dirty="0"/>
                    </a:p>
                  </a:txBody>
                  <a:tcPr/>
                </a:tc>
              </a:tr>
              <a:tr h="370840">
                <a:tc>
                  <a:txBody>
                    <a:bodyPr/>
                    <a:lstStyle/>
                    <a:p>
                      <a:r>
                        <a:rPr lang="en-US" altLang="zh-CN" sz="1600" dirty="0" smtClean="0"/>
                        <a:t>C</a:t>
                      </a:r>
                      <a:endParaRPr lang="zh-CN" altLang="en-US" sz="1600" dirty="0"/>
                    </a:p>
                  </a:txBody>
                  <a:tcPr/>
                </a:tc>
                <a:tc>
                  <a:txBody>
                    <a:bodyPr/>
                    <a:lstStyle/>
                    <a:p>
                      <a:r>
                        <a:rPr lang="zh-CN" altLang="en-US" sz="1600" dirty="0" smtClean="0"/>
                        <a:t>相当可靠</a:t>
                      </a:r>
                      <a:endParaRPr lang="zh-CN" altLang="en-US" sz="1600" dirty="0"/>
                    </a:p>
                  </a:txBody>
                  <a:tcPr/>
                </a:tc>
                <a:tc>
                  <a:txBody>
                    <a:bodyPr/>
                    <a:lstStyle/>
                    <a:p>
                      <a:r>
                        <a:rPr lang="zh-CN" altLang="en-US" sz="1600" dirty="0" smtClean="0"/>
                        <a:t>可怀疑，过去提供过有效信息。</a:t>
                      </a:r>
                      <a:endParaRPr lang="zh-CN" altLang="en-US" sz="1600" dirty="0"/>
                    </a:p>
                  </a:txBody>
                  <a:tcPr/>
                </a:tc>
              </a:tr>
              <a:tr h="370840">
                <a:tc>
                  <a:txBody>
                    <a:bodyPr/>
                    <a:lstStyle/>
                    <a:p>
                      <a:r>
                        <a:rPr lang="en-US" altLang="zh-CN" sz="1600" dirty="0" smtClean="0"/>
                        <a:t>D</a:t>
                      </a:r>
                      <a:endParaRPr lang="zh-CN" altLang="en-US" sz="1600" dirty="0"/>
                    </a:p>
                  </a:txBody>
                  <a:tcPr/>
                </a:tc>
                <a:tc>
                  <a:txBody>
                    <a:bodyPr/>
                    <a:lstStyle/>
                    <a:p>
                      <a:r>
                        <a:rPr lang="zh-CN" altLang="en-US" sz="1600" dirty="0" smtClean="0"/>
                        <a:t>不常可靠</a:t>
                      </a:r>
                      <a:endParaRPr lang="zh-CN" altLang="en-US" sz="1600" dirty="0"/>
                    </a:p>
                  </a:txBody>
                  <a:tcPr/>
                </a:tc>
                <a:tc>
                  <a:txBody>
                    <a:bodyPr/>
                    <a:lstStyle/>
                    <a:p>
                      <a:r>
                        <a:rPr lang="zh-CN" altLang="en-US" sz="1600" dirty="0" smtClean="0"/>
                        <a:t>非常值得怀疑，过去提供过有效信息。</a:t>
                      </a:r>
                      <a:endParaRPr lang="zh-CN" altLang="en-US" sz="1600" dirty="0"/>
                    </a:p>
                  </a:txBody>
                  <a:tcPr/>
                </a:tc>
              </a:tr>
              <a:tr h="370840">
                <a:tc>
                  <a:txBody>
                    <a:bodyPr/>
                    <a:lstStyle/>
                    <a:p>
                      <a:r>
                        <a:rPr lang="en-US" altLang="zh-CN" sz="1600" dirty="0" smtClean="0"/>
                        <a:t>E</a:t>
                      </a:r>
                      <a:endParaRPr lang="zh-CN" altLang="en-US" sz="1600" dirty="0"/>
                    </a:p>
                  </a:txBody>
                  <a:tcPr/>
                </a:tc>
                <a:tc>
                  <a:txBody>
                    <a:bodyPr/>
                    <a:lstStyle/>
                    <a:p>
                      <a:r>
                        <a:rPr lang="zh-CN" altLang="en-US" sz="1600" dirty="0" smtClean="0"/>
                        <a:t>不可靠</a:t>
                      </a:r>
                      <a:endParaRPr lang="zh-CN" altLang="en-US" sz="1600" dirty="0"/>
                    </a:p>
                  </a:txBody>
                  <a:tcPr/>
                </a:tc>
                <a:tc>
                  <a:txBody>
                    <a:bodyPr/>
                    <a:lstStyle/>
                    <a:p>
                      <a:r>
                        <a:rPr lang="zh-CN" altLang="en-US" sz="1600" dirty="0" smtClean="0"/>
                        <a:t>缺乏真实性、可信度和能力。 历史记录都是无效信息。</a:t>
                      </a:r>
                      <a:endParaRPr lang="zh-CN" altLang="en-US" sz="1600" dirty="0"/>
                    </a:p>
                  </a:txBody>
                  <a:tcPr/>
                </a:tc>
              </a:tr>
              <a:tr h="370840">
                <a:tc>
                  <a:txBody>
                    <a:bodyPr/>
                    <a:lstStyle/>
                    <a:p>
                      <a:r>
                        <a:rPr lang="en-US" altLang="zh-CN" sz="1600" dirty="0" smtClean="0"/>
                        <a:t>F</a:t>
                      </a:r>
                      <a:endParaRPr lang="zh-CN" altLang="en-US" sz="1600" dirty="0"/>
                    </a:p>
                  </a:txBody>
                  <a:tcPr/>
                </a:tc>
                <a:tc>
                  <a:txBody>
                    <a:bodyPr/>
                    <a:lstStyle/>
                    <a:p>
                      <a:r>
                        <a:rPr lang="zh-CN" altLang="en-US" sz="1600" dirty="0" smtClean="0"/>
                        <a:t>可靠性未知</a:t>
                      </a:r>
                      <a:endParaRPr lang="zh-CN" altLang="en-US" sz="1600" dirty="0"/>
                    </a:p>
                  </a:txBody>
                  <a:tcPr/>
                </a:tc>
                <a:tc>
                  <a:txBody>
                    <a:bodyPr/>
                    <a:lstStyle/>
                    <a:p>
                      <a:r>
                        <a:rPr lang="zh-CN" altLang="en-US" sz="1600" dirty="0" smtClean="0"/>
                        <a:t>评估可靠性的信息不足。 可能可靠，也可能不可靠。</a:t>
                      </a:r>
                      <a:endParaRPr lang="zh-CN" altLang="en-US" sz="1600" dirty="0"/>
                    </a:p>
                  </a:txBody>
                  <a:tcPr/>
                </a:tc>
              </a:tr>
            </a:tbl>
          </a:graphicData>
        </a:graphic>
      </p:graphicFrame>
      <p:graphicFrame>
        <p:nvGraphicFramePr>
          <p:cNvPr id="6" name="表格 5"/>
          <p:cNvGraphicFramePr>
            <a:graphicFrameLocks noGrp="1"/>
          </p:cNvGraphicFramePr>
          <p:nvPr/>
        </p:nvGraphicFramePr>
        <p:xfrm>
          <a:off x="4572000" y="2489545"/>
          <a:ext cx="4464000" cy="3881120"/>
        </p:xfrm>
        <a:graphic>
          <a:graphicData uri="http://schemas.openxmlformats.org/drawingml/2006/table">
            <a:tbl>
              <a:tblPr firstRow="1" bandRow="1">
                <a:tableStyleId>{5C22544A-7EE6-4342-B048-85BDC9FD1C3A}</a:tableStyleId>
              </a:tblPr>
              <a:tblGrid>
                <a:gridCol w="648000"/>
                <a:gridCol w="1116000"/>
                <a:gridCol w="2700000"/>
              </a:tblGrid>
              <a:tr h="370840">
                <a:tc>
                  <a:txBody>
                    <a:bodyPr/>
                    <a:lstStyle/>
                    <a:p>
                      <a:r>
                        <a:rPr lang="zh-CN" altLang="en-US" sz="1600" dirty="0" smtClean="0"/>
                        <a:t>内容</a:t>
                      </a:r>
                      <a:endParaRPr lang="zh-CN" altLang="en-US" sz="1600" dirty="0"/>
                    </a:p>
                  </a:txBody>
                  <a:tcPr/>
                </a:tc>
                <a:tc>
                  <a:txBody>
                    <a:bodyPr/>
                    <a:lstStyle/>
                    <a:p>
                      <a:r>
                        <a:rPr lang="zh-CN" altLang="en-US" sz="1600" dirty="0" smtClean="0"/>
                        <a:t>评级</a:t>
                      </a:r>
                      <a:endParaRPr lang="zh-CN" altLang="en-US" sz="1600" dirty="0"/>
                    </a:p>
                  </a:txBody>
                  <a:tcPr/>
                </a:tc>
                <a:tc>
                  <a:txBody>
                    <a:bodyPr/>
                    <a:lstStyle/>
                    <a:p>
                      <a:r>
                        <a:rPr lang="zh-CN" altLang="en-US" sz="1600" dirty="0" smtClean="0"/>
                        <a:t>描述</a:t>
                      </a:r>
                      <a:endParaRPr lang="zh-CN" altLang="en-US" sz="1600" dirty="0"/>
                    </a:p>
                  </a:txBody>
                  <a:tcPr/>
                </a:tc>
              </a:tr>
              <a:tr h="370840">
                <a:tc>
                  <a:txBody>
                    <a:bodyPr/>
                    <a:lstStyle/>
                    <a:p>
                      <a:r>
                        <a:rPr lang="en-US" altLang="zh-CN" sz="1600" dirty="0" smtClean="0"/>
                        <a:t>1</a:t>
                      </a:r>
                      <a:endParaRPr lang="zh-CN" altLang="en-US" sz="1600" dirty="0"/>
                    </a:p>
                  </a:txBody>
                  <a:tcPr/>
                </a:tc>
                <a:tc>
                  <a:txBody>
                    <a:bodyPr/>
                    <a:lstStyle/>
                    <a:p>
                      <a:r>
                        <a:rPr lang="zh-CN" altLang="en-US" sz="1600" dirty="0" smtClean="0"/>
                        <a:t>经独立来源证实</a:t>
                      </a:r>
                      <a:endParaRPr lang="zh-CN" altLang="en-US" sz="1600" dirty="0"/>
                    </a:p>
                  </a:txBody>
                  <a:tcPr/>
                </a:tc>
                <a:tc>
                  <a:txBody>
                    <a:bodyPr/>
                    <a:lstStyle/>
                    <a:p>
                      <a:r>
                        <a:rPr lang="zh-CN" altLang="en-US" sz="1600" dirty="0" smtClean="0"/>
                        <a:t>经独立来源证实，符合逻辑，与其他相关信息一致</a:t>
                      </a:r>
                      <a:endParaRPr lang="zh-CN" altLang="en-US" sz="1600" dirty="0"/>
                    </a:p>
                  </a:txBody>
                  <a:tcPr/>
                </a:tc>
              </a:tr>
              <a:tr h="370840">
                <a:tc>
                  <a:txBody>
                    <a:bodyPr/>
                    <a:lstStyle/>
                    <a:p>
                      <a:r>
                        <a:rPr lang="en-US" altLang="zh-CN" sz="1600" dirty="0" smtClean="0"/>
                        <a:t>2</a:t>
                      </a:r>
                      <a:endParaRPr lang="zh-CN" altLang="en-US" sz="1600" dirty="0"/>
                    </a:p>
                  </a:txBody>
                  <a:tcPr/>
                </a:tc>
                <a:tc>
                  <a:txBody>
                    <a:bodyPr/>
                    <a:lstStyle/>
                    <a:p>
                      <a:r>
                        <a:rPr lang="zh-CN" altLang="en-US" sz="1600" dirty="0" smtClean="0"/>
                        <a:t>很可能为真</a:t>
                      </a:r>
                      <a:endParaRPr lang="zh-CN" altLang="en-US" sz="1600" dirty="0"/>
                    </a:p>
                  </a:txBody>
                  <a:tcPr/>
                </a:tc>
                <a:tc>
                  <a:txBody>
                    <a:bodyPr/>
                    <a:lstStyle/>
                    <a:p>
                      <a:r>
                        <a:rPr lang="zh-CN" altLang="en-US" sz="1600" dirty="0" smtClean="0"/>
                        <a:t>逻辑上与其他相关信息一致，但未证实。</a:t>
                      </a:r>
                      <a:endParaRPr lang="zh-CN" altLang="en-US" sz="1600" dirty="0"/>
                    </a:p>
                  </a:txBody>
                  <a:tcPr/>
                </a:tc>
              </a:tr>
              <a:tr h="370840">
                <a:tc>
                  <a:txBody>
                    <a:bodyPr/>
                    <a:lstStyle/>
                    <a:p>
                      <a:r>
                        <a:rPr lang="en-US" altLang="zh-CN" sz="1600" dirty="0" smtClean="0"/>
                        <a:t>3</a:t>
                      </a:r>
                      <a:endParaRPr lang="zh-CN" altLang="en-US" sz="1600" dirty="0"/>
                    </a:p>
                  </a:txBody>
                  <a:tcPr/>
                </a:tc>
                <a:tc>
                  <a:txBody>
                    <a:bodyPr/>
                    <a:lstStyle/>
                    <a:p>
                      <a:r>
                        <a:rPr lang="zh-CN" altLang="en-US" sz="1600" dirty="0" smtClean="0"/>
                        <a:t>可能为真</a:t>
                      </a:r>
                      <a:endParaRPr lang="zh-CN" altLang="en-US" sz="1600" dirty="0"/>
                    </a:p>
                  </a:txBody>
                  <a:tcPr/>
                </a:tc>
                <a:tc>
                  <a:txBody>
                    <a:bodyPr/>
                    <a:lstStyle/>
                    <a:p>
                      <a:r>
                        <a:rPr lang="zh-CN" altLang="en-US" sz="1600" dirty="0" smtClean="0"/>
                        <a:t>合理合乎逻辑，与部分相关信息一致，未经证实</a:t>
                      </a:r>
                      <a:endParaRPr lang="zh-CN" altLang="en-US" sz="1600" dirty="0"/>
                    </a:p>
                  </a:txBody>
                  <a:tcPr/>
                </a:tc>
              </a:tr>
              <a:tr h="370840">
                <a:tc>
                  <a:txBody>
                    <a:bodyPr/>
                    <a:lstStyle/>
                    <a:p>
                      <a:r>
                        <a:rPr lang="en-US" altLang="zh-CN" sz="1600" dirty="0" smtClean="0"/>
                        <a:t>4</a:t>
                      </a:r>
                      <a:endParaRPr lang="zh-CN" altLang="en-US" sz="1600" dirty="0"/>
                    </a:p>
                  </a:txBody>
                  <a:tcPr/>
                </a:tc>
                <a:tc>
                  <a:txBody>
                    <a:bodyPr/>
                    <a:lstStyle/>
                    <a:p>
                      <a:r>
                        <a:rPr lang="zh-CN" altLang="en-US" sz="1600" dirty="0" smtClean="0"/>
                        <a:t>可疑</a:t>
                      </a:r>
                      <a:endParaRPr lang="zh-CN" altLang="en-US" sz="1600" dirty="0"/>
                    </a:p>
                  </a:txBody>
                  <a:tcPr/>
                </a:tc>
                <a:tc>
                  <a:txBody>
                    <a:bodyPr/>
                    <a:lstStyle/>
                    <a:p>
                      <a:r>
                        <a:rPr lang="zh-CN" altLang="en-US" sz="1600" dirty="0" smtClean="0"/>
                        <a:t>不合逻辑但有可能，没有关于该主题的其他信息，未证实</a:t>
                      </a:r>
                      <a:endParaRPr lang="zh-CN" altLang="en-US" sz="1600" dirty="0"/>
                    </a:p>
                  </a:txBody>
                  <a:tcPr/>
                </a:tc>
              </a:tr>
              <a:tr h="370840">
                <a:tc>
                  <a:txBody>
                    <a:bodyPr/>
                    <a:lstStyle/>
                    <a:p>
                      <a:r>
                        <a:rPr lang="en-US" altLang="zh-CN" sz="1600" dirty="0" smtClean="0"/>
                        <a:t>5</a:t>
                      </a:r>
                      <a:endParaRPr lang="zh-CN" altLang="en-US" sz="1600" dirty="0"/>
                    </a:p>
                  </a:txBody>
                  <a:tcPr/>
                </a:tc>
                <a:tc>
                  <a:txBody>
                    <a:bodyPr/>
                    <a:lstStyle/>
                    <a:p>
                      <a:r>
                        <a:rPr lang="zh-CN" altLang="en-US" sz="1600" dirty="0" smtClean="0"/>
                        <a:t>不可能</a:t>
                      </a:r>
                      <a:endParaRPr lang="zh-CN" altLang="en-US" sz="1600" dirty="0"/>
                    </a:p>
                  </a:txBody>
                  <a:tcPr/>
                </a:tc>
                <a:tc>
                  <a:txBody>
                    <a:bodyPr/>
                    <a:lstStyle/>
                    <a:p>
                      <a:r>
                        <a:rPr lang="zh-CN" altLang="en-US" sz="1600" dirty="0" smtClean="0"/>
                        <a:t>不合逻辑，与其他相关信息相矛盾</a:t>
                      </a:r>
                      <a:endParaRPr lang="zh-CN" altLang="en-US" sz="1600" dirty="0"/>
                    </a:p>
                  </a:txBody>
                  <a:tcPr/>
                </a:tc>
              </a:tr>
              <a:tr h="370840">
                <a:tc>
                  <a:txBody>
                    <a:bodyPr/>
                    <a:lstStyle/>
                    <a:p>
                      <a:r>
                        <a:rPr lang="en-US" altLang="zh-CN" sz="1600" dirty="0" smtClean="0"/>
                        <a:t>6</a:t>
                      </a:r>
                      <a:endParaRPr lang="zh-CN" altLang="en-US" sz="1600" dirty="0"/>
                    </a:p>
                  </a:txBody>
                  <a:tcPr/>
                </a:tc>
                <a:tc>
                  <a:txBody>
                    <a:bodyPr/>
                    <a:lstStyle/>
                    <a:p>
                      <a:r>
                        <a:rPr lang="zh-CN" altLang="en-US" sz="1600" dirty="0" smtClean="0"/>
                        <a:t>未知</a:t>
                      </a:r>
                      <a:endParaRPr lang="zh-CN" altLang="en-US" sz="1600" dirty="0"/>
                    </a:p>
                  </a:txBody>
                  <a:tcPr/>
                </a:tc>
                <a:tc>
                  <a:txBody>
                    <a:bodyPr/>
                    <a:lstStyle/>
                    <a:p>
                      <a:r>
                        <a:rPr lang="zh-CN" altLang="en-US" sz="1600" dirty="0" smtClean="0"/>
                        <a:t>无法确定信息的有效性</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cs typeface="Arial" panose="020B0604020202020204" pitchFamily="34" charset="0"/>
              </a:rPr>
              <a:t>8.2 </a:t>
            </a:r>
            <a:r>
              <a:rPr lang="zh-CN" altLang="en-US" dirty="0">
                <a:ea typeface="宋体" panose="02010600030101010101" pitchFamily="2" charset="-122"/>
                <a:cs typeface="Arial" panose="020B0604020202020204" pitchFamily="34" charset="0"/>
              </a:rPr>
              <a:t>开源情报分析的指标</a:t>
            </a:r>
            <a:endParaRPr lang="zh-CN" altLang="en-US" dirty="0"/>
          </a:p>
        </p:txBody>
      </p:sp>
      <p:sp>
        <p:nvSpPr>
          <p:cNvPr id="3" name="内容占位符 2"/>
          <p:cNvSpPr>
            <a:spLocks noGrp="1"/>
          </p:cNvSpPr>
          <p:nvPr>
            <p:ph idx="1"/>
          </p:nvPr>
        </p:nvSpPr>
        <p:spPr/>
        <p:txBody>
          <a:bodyPr/>
          <a:lstStyle/>
          <a:p>
            <a:r>
              <a:rPr lang="zh-CN" altLang="en-US" sz="2000" dirty="0" smtClean="0"/>
              <a:t>开源情报来源广、种类多，难以形成规范化评价方法，所以存在对专家主观评价的依赖</a:t>
            </a:r>
            <a:endParaRPr lang="en-US" altLang="zh-CN" sz="2000" dirty="0" smtClean="0"/>
          </a:p>
          <a:p>
            <a:r>
              <a:rPr lang="zh-CN" altLang="en-US" sz="2000" dirty="0" smtClean="0"/>
              <a:t>围绕“相互比较”的可靠性评价思想，可设计以下评价原则：</a:t>
            </a:r>
            <a:endParaRPr lang="en-US" altLang="zh-CN" sz="2000" dirty="0" smtClean="0"/>
          </a:p>
          <a:p>
            <a:pPr lvl="1"/>
            <a:r>
              <a:rPr lang="zh-CN" altLang="en-US" sz="1800" dirty="0" smtClean="0"/>
              <a:t>通过</a:t>
            </a:r>
            <a:r>
              <a:rPr lang="zh-CN" altLang="en-US" sz="1800" b="1" dirty="0" smtClean="0"/>
              <a:t>某一信息源过去一定时期的报道</a:t>
            </a:r>
            <a:r>
              <a:rPr lang="zh-CN" altLang="en-US" sz="1800" dirty="0" smtClean="0"/>
              <a:t>与</a:t>
            </a:r>
            <a:r>
              <a:rPr lang="zh-CN" altLang="en-US" sz="1800" b="1" dirty="0" smtClean="0"/>
              <a:t>之后被证实的事件和得到的结论</a:t>
            </a:r>
            <a:r>
              <a:rPr lang="zh-CN" altLang="en-US" sz="1800" dirty="0" smtClean="0"/>
              <a:t>之间的比较，对</a:t>
            </a:r>
            <a:r>
              <a:rPr lang="zh-CN" altLang="en-US" sz="1800" i="1" u="sng" dirty="0" smtClean="0"/>
              <a:t>该信息源的可靠性</a:t>
            </a:r>
            <a:r>
              <a:rPr lang="zh-CN" altLang="en-US" sz="1800" dirty="0" smtClean="0"/>
              <a:t>做出评价</a:t>
            </a:r>
            <a:endParaRPr lang="en-US" altLang="zh-CN" sz="1800" dirty="0" smtClean="0"/>
          </a:p>
          <a:p>
            <a:pPr lvl="1"/>
            <a:r>
              <a:rPr lang="zh-CN" altLang="en-US" sz="1800" dirty="0"/>
              <a:t>通过</a:t>
            </a:r>
            <a:r>
              <a:rPr lang="zh-CN" altLang="en-US" sz="1800" b="1" dirty="0"/>
              <a:t>某</a:t>
            </a:r>
            <a:r>
              <a:rPr lang="zh-CN" altLang="en-US" sz="1800" b="1" dirty="0" smtClean="0"/>
              <a:t>则报道的内容</a:t>
            </a:r>
            <a:r>
              <a:rPr lang="zh-CN" altLang="en-US" sz="1800" dirty="0" smtClean="0"/>
              <a:t>与</a:t>
            </a:r>
            <a:r>
              <a:rPr lang="zh-CN" altLang="en-US" sz="1800" b="1" dirty="0" smtClean="0"/>
              <a:t>已经证实的事件和得到的结论</a:t>
            </a:r>
            <a:r>
              <a:rPr lang="zh-CN" altLang="en-US" sz="1800" dirty="0" smtClean="0"/>
              <a:t>之间的比较，对</a:t>
            </a:r>
            <a:r>
              <a:rPr lang="zh-CN" altLang="en-US" sz="1800" i="1" u="sng" dirty="0" smtClean="0"/>
              <a:t>该则信息内容的可靠性</a:t>
            </a:r>
            <a:r>
              <a:rPr lang="zh-CN" altLang="en-US" sz="1800" dirty="0" smtClean="0"/>
              <a:t>做出评价</a:t>
            </a:r>
            <a:endParaRPr lang="en-US" altLang="zh-CN" sz="1800" dirty="0" smtClean="0"/>
          </a:p>
          <a:p>
            <a:pPr lvl="1"/>
            <a:r>
              <a:rPr lang="zh-CN" altLang="en-US" sz="1800" dirty="0" smtClean="0"/>
              <a:t>通过</a:t>
            </a:r>
            <a:r>
              <a:rPr lang="zh-CN" altLang="en-US" sz="1800" b="1" dirty="0" smtClean="0"/>
              <a:t>可靠性未知的信息源报道的内容与多个可靠性得到证实的信息源报道的同主题内容</a:t>
            </a:r>
            <a:r>
              <a:rPr lang="zh-CN" altLang="en-US" sz="1800" dirty="0" smtClean="0"/>
              <a:t>之间的比较，对</a:t>
            </a:r>
            <a:r>
              <a:rPr lang="zh-CN" altLang="en-US" sz="1800" i="1" u="sng" dirty="0"/>
              <a:t>该</a:t>
            </a:r>
            <a:r>
              <a:rPr lang="zh-CN" altLang="en-US" sz="1800" i="1" u="sng" dirty="0" smtClean="0"/>
              <a:t>可靠性未知信息源</a:t>
            </a:r>
            <a:r>
              <a:rPr lang="zh-CN" altLang="en-US" sz="1800" dirty="0" smtClean="0"/>
              <a:t>做出评价</a:t>
            </a:r>
            <a:endParaRPr lang="zh-CN" altLang="en-US" sz="18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grpSp>
        <p:nvGrpSpPr>
          <p:cNvPr id="40" name="组合 39"/>
          <p:cNvGrpSpPr/>
          <p:nvPr/>
        </p:nvGrpSpPr>
        <p:grpSpPr>
          <a:xfrm>
            <a:off x="1130127" y="4668454"/>
            <a:ext cx="1656184" cy="2140346"/>
            <a:chOff x="755576" y="4581128"/>
            <a:chExt cx="1656184" cy="2140346"/>
          </a:xfrm>
        </p:grpSpPr>
        <p:sp>
          <p:nvSpPr>
            <p:cNvPr id="5" name="矩形 4"/>
            <p:cNvSpPr/>
            <p:nvPr/>
          </p:nvSpPr>
          <p:spPr bwMode="auto">
            <a:xfrm>
              <a:off x="755576" y="4581128"/>
              <a:ext cx="1656184" cy="576064"/>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b="0" dirty="0"/>
                <a:t>某</a:t>
              </a:r>
              <a:r>
                <a:rPr lang="zh-CN" altLang="en-US" sz="1600" b="0" dirty="0" smtClean="0"/>
                <a:t>信息源过去一定时期的报道</a:t>
              </a:r>
              <a:endParaRPr kumimoji="0" lang="zh-CN" altLang="en-US" sz="1600" b="0" i="0" u="none" strike="noStrike" cap="none" normalizeH="0" baseline="0" dirty="0" smtClean="0">
                <a:ln>
                  <a:noFill/>
                </a:ln>
                <a:solidFill>
                  <a:schemeClr val="tx1"/>
                </a:solidFill>
                <a:effectLst/>
              </a:endParaRPr>
            </a:p>
          </p:txBody>
        </p:sp>
        <p:sp>
          <p:nvSpPr>
            <p:cNvPr id="6" name="矩形 5"/>
            <p:cNvSpPr/>
            <p:nvPr/>
          </p:nvSpPr>
          <p:spPr bwMode="auto">
            <a:xfrm>
              <a:off x="755576" y="5484766"/>
              <a:ext cx="1656184" cy="576064"/>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b="0" dirty="0" smtClean="0"/>
                <a:t>已证实的事件</a:t>
              </a:r>
              <a:br>
                <a:rPr lang="en-US" altLang="zh-CN" sz="1600" b="0" dirty="0" smtClean="0"/>
              </a:br>
              <a:r>
                <a:rPr lang="zh-CN" altLang="en-US" sz="1600" b="0" dirty="0" smtClean="0"/>
                <a:t>已得到的结论</a:t>
              </a:r>
              <a:endParaRPr kumimoji="0" lang="zh-CN" altLang="en-US" sz="1600" b="0" i="0" u="none" strike="noStrike" cap="none" normalizeH="0" baseline="0" dirty="0" smtClean="0">
                <a:ln>
                  <a:noFill/>
                </a:ln>
                <a:solidFill>
                  <a:schemeClr val="tx1"/>
                </a:solidFill>
                <a:effectLst/>
              </a:endParaRPr>
            </a:p>
          </p:txBody>
        </p:sp>
        <p:sp>
          <p:nvSpPr>
            <p:cNvPr id="7" name="矩形 6"/>
            <p:cNvSpPr/>
            <p:nvPr/>
          </p:nvSpPr>
          <p:spPr bwMode="auto">
            <a:xfrm>
              <a:off x="755576" y="6381749"/>
              <a:ext cx="1656184" cy="339725"/>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b="0" dirty="0" smtClean="0"/>
                <a:t>一则报道内容</a:t>
              </a:r>
              <a:endParaRPr kumimoji="0" lang="zh-CN" altLang="en-US" sz="1600" b="0" i="0" u="none" strike="noStrike" cap="none" normalizeH="0" baseline="0" dirty="0" smtClean="0">
                <a:ln>
                  <a:noFill/>
                </a:ln>
                <a:solidFill>
                  <a:schemeClr val="tx1"/>
                </a:solidFill>
                <a:effectLst/>
              </a:endParaRPr>
            </a:p>
          </p:txBody>
        </p:sp>
        <p:sp>
          <p:nvSpPr>
            <p:cNvPr id="8" name="上下箭头 7"/>
            <p:cNvSpPr/>
            <p:nvPr/>
          </p:nvSpPr>
          <p:spPr bwMode="auto">
            <a:xfrm>
              <a:off x="1475656" y="5140959"/>
              <a:ext cx="216024" cy="360040"/>
            </a:xfrm>
            <a:prstGeom prst="up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p:txBody>
        </p:sp>
        <p:sp>
          <p:nvSpPr>
            <p:cNvPr id="9" name="上下箭头 8"/>
            <p:cNvSpPr/>
            <p:nvPr/>
          </p:nvSpPr>
          <p:spPr bwMode="auto">
            <a:xfrm>
              <a:off x="1475656" y="6029492"/>
              <a:ext cx="216024" cy="360040"/>
            </a:xfrm>
            <a:prstGeom prst="up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p:txBody>
        </p:sp>
      </p:grpSp>
      <p:grpSp>
        <p:nvGrpSpPr>
          <p:cNvPr id="39" name="组合 38"/>
          <p:cNvGrpSpPr/>
          <p:nvPr/>
        </p:nvGrpSpPr>
        <p:grpSpPr>
          <a:xfrm>
            <a:off x="3419872" y="4587718"/>
            <a:ext cx="5470773" cy="2272998"/>
            <a:chOff x="3347864" y="4587718"/>
            <a:chExt cx="5470773" cy="2272998"/>
          </a:xfrm>
        </p:grpSpPr>
        <p:sp>
          <p:nvSpPr>
            <p:cNvPr id="10" name="椭圆 9"/>
            <p:cNvSpPr/>
            <p:nvPr/>
          </p:nvSpPr>
          <p:spPr bwMode="auto">
            <a:xfrm>
              <a:off x="5361137" y="5342583"/>
              <a:ext cx="1440160" cy="792088"/>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1600" b="0" dirty="0" smtClean="0"/>
                <a:t>可靠性未知信息源</a:t>
              </a:r>
              <a:endParaRPr kumimoji="0" lang="zh-CN" altLang="en-US" sz="1600" b="0" i="0" u="none" strike="noStrike" cap="none" normalizeH="0" baseline="0" dirty="0" smtClean="0">
                <a:ln>
                  <a:noFill/>
                </a:ln>
                <a:solidFill>
                  <a:schemeClr val="tx1"/>
                </a:solidFill>
                <a:effectLst/>
              </a:endParaRPr>
            </a:p>
          </p:txBody>
        </p:sp>
        <p:sp>
          <p:nvSpPr>
            <p:cNvPr id="11" name="椭圆 10"/>
            <p:cNvSpPr/>
            <p:nvPr/>
          </p:nvSpPr>
          <p:spPr bwMode="auto">
            <a:xfrm>
              <a:off x="7378477" y="5342583"/>
              <a:ext cx="1440160" cy="792088"/>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r>
                <a:rPr lang="zh-CN" altLang="en-US" sz="1600" b="0" dirty="0" smtClean="0"/>
                <a:t>可靠性</a:t>
              </a:r>
              <a:r>
                <a:rPr lang="zh-CN" altLang="en-US" sz="1600" b="0" dirty="0"/>
                <a:t>已</a:t>
              </a:r>
              <a:r>
                <a:rPr lang="zh-CN" altLang="en-US" sz="1600" b="0" dirty="0" smtClean="0"/>
                <a:t>知信息源</a:t>
              </a:r>
              <a:r>
                <a:rPr lang="en-US" altLang="zh-CN" sz="1600" b="0" dirty="0" smtClean="0"/>
                <a:t>3</a:t>
              </a:r>
              <a:endParaRPr kumimoji="0" lang="zh-CN" altLang="en-US" sz="1600" b="0" i="0" u="none" strike="noStrike" cap="none" normalizeH="0" baseline="0" dirty="0" smtClean="0">
                <a:ln>
                  <a:noFill/>
                </a:ln>
                <a:solidFill>
                  <a:schemeClr val="tx1"/>
                </a:solidFill>
                <a:effectLst/>
              </a:endParaRPr>
            </a:p>
          </p:txBody>
        </p:sp>
        <p:sp>
          <p:nvSpPr>
            <p:cNvPr id="12" name="椭圆 11"/>
            <p:cNvSpPr/>
            <p:nvPr/>
          </p:nvSpPr>
          <p:spPr bwMode="auto">
            <a:xfrm>
              <a:off x="6424613" y="4587718"/>
              <a:ext cx="1440160" cy="792088"/>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r>
                <a:rPr lang="zh-CN" altLang="en-US" sz="1600" b="0" dirty="0" smtClean="0"/>
                <a:t>可靠性</a:t>
              </a:r>
              <a:r>
                <a:rPr lang="zh-CN" altLang="en-US" sz="1600" b="0" dirty="0"/>
                <a:t>已</a:t>
              </a:r>
              <a:r>
                <a:rPr lang="zh-CN" altLang="en-US" sz="1600" b="0" dirty="0" smtClean="0"/>
                <a:t>知信息源</a:t>
              </a:r>
              <a:r>
                <a:rPr lang="en-US" altLang="zh-CN" sz="1600" b="0" dirty="0" smtClean="0"/>
                <a:t>2</a:t>
              </a:r>
              <a:endParaRPr kumimoji="0" lang="zh-CN" altLang="en-US" sz="1600" b="0" i="0" u="none" strike="noStrike" cap="none" normalizeH="0" baseline="0" dirty="0" smtClean="0">
                <a:ln>
                  <a:noFill/>
                </a:ln>
                <a:solidFill>
                  <a:schemeClr val="tx1"/>
                </a:solidFill>
                <a:effectLst/>
              </a:endParaRPr>
            </a:p>
          </p:txBody>
        </p:sp>
        <p:sp>
          <p:nvSpPr>
            <p:cNvPr id="13" name="椭圆 12"/>
            <p:cNvSpPr/>
            <p:nvPr/>
          </p:nvSpPr>
          <p:spPr bwMode="auto">
            <a:xfrm>
              <a:off x="4351774" y="4587718"/>
              <a:ext cx="1440160" cy="792088"/>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1600" b="0" dirty="0" smtClean="0"/>
                <a:t>可靠性已知信息源</a:t>
              </a:r>
              <a:r>
                <a:rPr lang="en-US" altLang="zh-CN" sz="1600" b="0" dirty="0" smtClean="0"/>
                <a:t>1</a:t>
              </a:r>
              <a:endParaRPr kumimoji="0" lang="zh-CN" altLang="en-US" sz="1600" b="0" i="0" u="none" strike="noStrike" cap="none" normalizeH="0" baseline="0" dirty="0" smtClean="0">
                <a:ln>
                  <a:noFill/>
                </a:ln>
                <a:solidFill>
                  <a:schemeClr val="tx1"/>
                </a:solidFill>
                <a:effectLst/>
              </a:endParaRPr>
            </a:p>
          </p:txBody>
        </p:sp>
        <p:sp>
          <p:nvSpPr>
            <p:cNvPr id="14" name="椭圆 13"/>
            <p:cNvSpPr/>
            <p:nvPr/>
          </p:nvSpPr>
          <p:spPr bwMode="auto">
            <a:xfrm>
              <a:off x="6424613" y="6068628"/>
              <a:ext cx="1440160" cy="792088"/>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r>
                <a:rPr lang="zh-CN" altLang="en-US" sz="1600" b="0" dirty="0" smtClean="0"/>
                <a:t>可靠性</a:t>
              </a:r>
              <a:r>
                <a:rPr lang="zh-CN" altLang="en-US" sz="1600" b="0" dirty="0"/>
                <a:t>已</a:t>
              </a:r>
              <a:r>
                <a:rPr lang="zh-CN" altLang="en-US" sz="1600" b="0" dirty="0" smtClean="0"/>
                <a:t>知信息源</a:t>
              </a:r>
              <a:r>
                <a:rPr lang="en-US" altLang="zh-CN" sz="1600" b="0" dirty="0" smtClean="0"/>
                <a:t>4</a:t>
              </a:r>
              <a:endParaRPr kumimoji="0" lang="zh-CN" altLang="en-US" sz="1600" b="0" i="0" u="none" strike="noStrike" cap="none" normalizeH="0" baseline="0" dirty="0" smtClean="0">
                <a:ln>
                  <a:noFill/>
                </a:ln>
                <a:solidFill>
                  <a:schemeClr val="tx1"/>
                </a:solidFill>
                <a:effectLst/>
              </a:endParaRPr>
            </a:p>
          </p:txBody>
        </p:sp>
        <p:sp>
          <p:nvSpPr>
            <p:cNvPr id="15" name="椭圆 14"/>
            <p:cNvSpPr/>
            <p:nvPr/>
          </p:nvSpPr>
          <p:spPr bwMode="auto">
            <a:xfrm>
              <a:off x="4351774" y="6053273"/>
              <a:ext cx="1440160" cy="792088"/>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1600" b="0" dirty="0" smtClean="0"/>
                <a:t>可靠性未知信息源</a:t>
              </a:r>
              <a:r>
                <a:rPr lang="en-US" altLang="zh-CN" sz="1600" b="0" dirty="0" smtClean="0"/>
                <a:t>5</a:t>
              </a:r>
              <a:endParaRPr kumimoji="0" lang="zh-CN" altLang="en-US" sz="1600" b="0" i="0" u="none" strike="noStrike" cap="none" normalizeH="0" baseline="0" dirty="0" smtClean="0">
                <a:ln>
                  <a:noFill/>
                </a:ln>
                <a:solidFill>
                  <a:schemeClr val="tx1"/>
                </a:solidFill>
                <a:effectLst/>
              </a:endParaRPr>
            </a:p>
          </p:txBody>
        </p:sp>
        <p:sp>
          <p:nvSpPr>
            <p:cNvPr id="16" name="椭圆 15"/>
            <p:cNvSpPr/>
            <p:nvPr/>
          </p:nvSpPr>
          <p:spPr bwMode="auto">
            <a:xfrm>
              <a:off x="3347864" y="5342583"/>
              <a:ext cx="1440160" cy="792088"/>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1600" b="0" dirty="0" smtClean="0"/>
                <a:t>可靠性未知信息源</a:t>
              </a:r>
              <a:r>
                <a:rPr lang="en-US" altLang="zh-CN" sz="1600" b="0" dirty="0" smtClean="0"/>
                <a:t>…</a:t>
              </a:r>
              <a:endParaRPr kumimoji="0" lang="zh-CN" altLang="en-US" sz="1600" b="0" i="0" u="none" strike="noStrike" cap="none" normalizeH="0" baseline="0" dirty="0" smtClean="0">
                <a:ln>
                  <a:noFill/>
                </a:ln>
                <a:solidFill>
                  <a:schemeClr val="tx1"/>
                </a:solidFill>
                <a:effectLst/>
              </a:endParaRPr>
            </a:p>
          </p:txBody>
        </p:sp>
        <p:cxnSp>
          <p:nvCxnSpPr>
            <p:cNvPr id="18" name="直接箭头连接符 17"/>
            <p:cNvCxnSpPr>
              <a:stCxn id="13" idx="5"/>
            </p:cNvCxnSpPr>
            <p:nvPr/>
          </p:nvCxnSpPr>
          <p:spPr bwMode="auto">
            <a:xfrm>
              <a:off x="5581027" y="5263807"/>
              <a:ext cx="321794" cy="78776"/>
            </a:xfrm>
            <a:prstGeom prst="straightConnector1">
              <a:avLst/>
            </a:prstGeom>
            <a:solidFill>
              <a:schemeClr val="accent1"/>
            </a:solidFill>
            <a:ln w="9525" cap="flat" cmpd="sng" algn="ctr">
              <a:solidFill>
                <a:schemeClr val="tx1"/>
              </a:solidFill>
              <a:prstDash val="solid"/>
              <a:round/>
              <a:headEnd type="triangle"/>
              <a:tailEnd type="triangle"/>
            </a:ln>
          </p:spPr>
        </p:cxnSp>
        <p:cxnSp>
          <p:nvCxnSpPr>
            <p:cNvPr id="20" name="直接箭头连接符 19"/>
            <p:cNvCxnSpPr>
              <a:stCxn id="12" idx="3"/>
            </p:cNvCxnSpPr>
            <p:nvPr/>
          </p:nvCxnSpPr>
          <p:spPr bwMode="auto">
            <a:xfrm flipH="1">
              <a:off x="6334869" y="5263807"/>
              <a:ext cx="300651" cy="115999"/>
            </a:xfrm>
            <a:prstGeom prst="straightConnector1">
              <a:avLst/>
            </a:prstGeom>
            <a:solidFill>
              <a:schemeClr val="accent1"/>
            </a:solidFill>
            <a:ln w="9525" cap="flat" cmpd="sng" algn="ctr">
              <a:solidFill>
                <a:schemeClr val="tx1"/>
              </a:solidFill>
              <a:prstDash val="solid"/>
              <a:round/>
              <a:headEnd type="triangle"/>
              <a:tailEnd type="triangle"/>
            </a:ln>
          </p:spPr>
        </p:cxnSp>
        <p:cxnSp>
          <p:nvCxnSpPr>
            <p:cNvPr id="22" name="直接箭头连接符 21"/>
            <p:cNvCxnSpPr>
              <a:stCxn id="16" idx="6"/>
              <a:endCxn id="10" idx="2"/>
            </p:cNvCxnSpPr>
            <p:nvPr/>
          </p:nvCxnSpPr>
          <p:spPr bwMode="auto">
            <a:xfrm>
              <a:off x="4788024" y="5738627"/>
              <a:ext cx="573113" cy="0"/>
            </a:xfrm>
            <a:prstGeom prst="straightConnector1">
              <a:avLst/>
            </a:prstGeom>
            <a:solidFill>
              <a:schemeClr val="accent1"/>
            </a:solidFill>
            <a:ln w="9525" cap="flat" cmpd="sng" algn="ctr">
              <a:solidFill>
                <a:schemeClr val="tx1"/>
              </a:solidFill>
              <a:prstDash val="solid"/>
              <a:round/>
              <a:headEnd type="triangle"/>
              <a:tailEnd type="triangle"/>
            </a:ln>
          </p:spPr>
        </p:cxnSp>
        <p:cxnSp>
          <p:nvCxnSpPr>
            <p:cNvPr id="24" name="直接箭头连接符 23"/>
            <p:cNvCxnSpPr>
              <a:stCxn id="10" idx="6"/>
              <a:endCxn id="11" idx="2"/>
            </p:cNvCxnSpPr>
            <p:nvPr/>
          </p:nvCxnSpPr>
          <p:spPr bwMode="auto">
            <a:xfrm>
              <a:off x="6801297" y="5738627"/>
              <a:ext cx="577180" cy="0"/>
            </a:xfrm>
            <a:prstGeom prst="straightConnector1">
              <a:avLst/>
            </a:prstGeom>
            <a:solidFill>
              <a:schemeClr val="accent1"/>
            </a:solidFill>
            <a:ln w="9525" cap="flat" cmpd="sng" algn="ctr">
              <a:solidFill>
                <a:schemeClr val="tx1"/>
              </a:solidFill>
              <a:prstDash val="solid"/>
              <a:round/>
              <a:headEnd type="triangle"/>
              <a:tailEnd type="triangle"/>
            </a:ln>
          </p:spPr>
        </p:cxnSp>
        <p:cxnSp>
          <p:nvCxnSpPr>
            <p:cNvPr id="26" name="直接箭头连接符 25"/>
            <p:cNvCxnSpPr>
              <a:stCxn id="10" idx="3"/>
            </p:cNvCxnSpPr>
            <p:nvPr/>
          </p:nvCxnSpPr>
          <p:spPr bwMode="auto">
            <a:xfrm flipH="1">
              <a:off x="5254749" y="6018672"/>
              <a:ext cx="317295" cy="34601"/>
            </a:xfrm>
            <a:prstGeom prst="straightConnector1">
              <a:avLst/>
            </a:prstGeom>
            <a:solidFill>
              <a:schemeClr val="accent1"/>
            </a:solidFill>
            <a:ln w="9525" cap="flat" cmpd="sng" algn="ctr">
              <a:solidFill>
                <a:schemeClr val="tx1"/>
              </a:solidFill>
              <a:prstDash val="solid"/>
              <a:round/>
              <a:headEnd type="triangle"/>
              <a:tailEnd type="triangle"/>
            </a:ln>
          </p:spPr>
        </p:cxnSp>
        <p:cxnSp>
          <p:nvCxnSpPr>
            <p:cNvPr id="28" name="直接箭头连接符 27"/>
            <p:cNvCxnSpPr>
              <a:stCxn id="10" idx="5"/>
            </p:cNvCxnSpPr>
            <p:nvPr/>
          </p:nvCxnSpPr>
          <p:spPr bwMode="auto">
            <a:xfrm>
              <a:off x="6590390" y="6018672"/>
              <a:ext cx="392551" cy="49956"/>
            </a:xfrm>
            <a:prstGeom prst="straightConnector1">
              <a:avLst/>
            </a:prstGeom>
            <a:solidFill>
              <a:schemeClr val="accent1"/>
            </a:solidFill>
            <a:ln w="9525" cap="flat" cmpd="sng" algn="ctr">
              <a:solidFill>
                <a:schemeClr val="tx1"/>
              </a:solidFill>
              <a:prstDash val="solid"/>
              <a:round/>
              <a:headEnd type="triangle"/>
              <a:tailEnd type="triangle"/>
            </a:ln>
          </p:spPr>
        </p:cxnSp>
      </p:grpSp>
      <p:sp>
        <p:nvSpPr>
          <p:cNvPr id="41" name="文本框 40"/>
          <p:cNvSpPr txBox="1"/>
          <p:nvPr/>
        </p:nvSpPr>
        <p:spPr>
          <a:xfrm>
            <a:off x="297693" y="4628960"/>
            <a:ext cx="878608" cy="830997"/>
          </a:xfrm>
          <a:prstGeom prst="rect">
            <a:avLst/>
          </a:prstGeom>
          <a:noFill/>
        </p:spPr>
        <p:txBody>
          <a:bodyPr wrap="square" rtlCol="0">
            <a:spAutoFit/>
          </a:bodyPr>
          <a:lstStyle/>
          <a:p>
            <a:r>
              <a:rPr lang="zh-CN" altLang="en-US" sz="1600" b="0" dirty="0" smtClean="0"/>
              <a:t>历史性纵向比较</a:t>
            </a:r>
            <a:endParaRPr lang="zh-CN" altLang="en-US" sz="1600" b="0" dirty="0"/>
          </a:p>
        </p:txBody>
      </p:sp>
      <p:sp>
        <p:nvSpPr>
          <p:cNvPr id="42" name="文本框 41"/>
          <p:cNvSpPr txBox="1"/>
          <p:nvPr/>
        </p:nvSpPr>
        <p:spPr>
          <a:xfrm>
            <a:off x="2987824" y="4584030"/>
            <a:ext cx="1264784" cy="1077218"/>
          </a:xfrm>
          <a:prstGeom prst="rect">
            <a:avLst/>
          </a:prstGeom>
          <a:noFill/>
        </p:spPr>
        <p:txBody>
          <a:bodyPr wrap="square" rtlCol="0">
            <a:spAutoFit/>
          </a:bodyPr>
          <a:lstStyle/>
          <a:p>
            <a:r>
              <a:rPr lang="zh-CN" altLang="en-US" sz="1600" b="0" dirty="0"/>
              <a:t>同</a:t>
            </a:r>
            <a:r>
              <a:rPr lang="zh-CN" altLang="en-US" sz="1600" b="0" dirty="0" smtClean="0"/>
              <a:t>时期横向比较，信息源之间相互印证</a:t>
            </a:r>
            <a:endParaRPr lang="zh-CN" altLang="en-US" sz="1600" b="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cs typeface="Arial" panose="020B0604020202020204" pitchFamily="34" charset="0"/>
              </a:rPr>
              <a:t>8.2 </a:t>
            </a:r>
            <a:r>
              <a:rPr lang="zh-CN" altLang="en-US" dirty="0">
                <a:ea typeface="宋体" panose="02010600030101010101" pitchFamily="2" charset="-122"/>
                <a:cs typeface="Arial" panose="020B0604020202020204" pitchFamily="34" charset="0"/>
              </a:rPr>
              <a:t>开源情报分析的指标</a:t>
            </a:r>
            <a:endParaRPr lang="zh-CN" altLang="en-US" dirty="0"/>
          </a:p>
        </p:txBody>
      </p:sp>
      <p:sp>
        <p:nvSpPr>
          <p:cNvPr id="3" name="内容占位符 2"/>
          <p:cNvSpPr>
            <a:spLocks noGrp="1"/>
          </p:cNvSpPr>
          <p:nvPr>
            <p:ph idx="1"/>
          </p:nvPr>
        </p:nvSpPr>
        <p:spPr/>
        <p:txBody>
          <a:bodyPr/>
          <a:lstStyle/>
          <a:p>
            <a:r>
              <a:rPr lang="zh-CN" altLang="en-US" sz="2000" dirty="0"/>
              <a:t>开源</a:t>
            </a:r>
            <a:r>
              <a:rPr lang="zh-CN" altLang="en-US" sz="2000" dirty="0" smtClean="0"/>
              <a:t>情报可靠性评价的困难：</a:t>
            </a:r>
            <a:endParaRPr lang="en-US" altLang="zh-CN" sz="2000" dirty="0" smtClean="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graphicFrame>
        <p:nvGraphicFramePr>
          <p:cNvPr id="5" name="图示 4"/>
          <p:cNvGraphicFramePr/>
          <p:nvPr/>
        </p:nvGraphicFramePr>
        <p:xfrm>
          <a:off x="1331640" y="2136775"/>
          <a:ext cx="6696744"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6" name="组合 5"/>
          <p:cNvGrpSpPr/>
          <p:nvPr/>
        </p:nvGrpSpPr>
        <p:grpSpPr>
          <a:xfrm>
            <a:off x="1475656" y="2590800"/>
            <a:ext cx="788628" cy="729655"/>
            <a:chOff x="9327988" y="-891480"/>
            <a:chExt cx="6624736" cy="7092255"/>
          </a:xfrm>
        </p:grpSpPr>
        <p:pic>
          <p:nvPicPr>
            <p:cNvPr id="1026" name="Picture 2" descr="Colourful Semantics | Speech Therapy | Blog | Sparking Speech"/>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631" t="17998" r="51369" b="19602"/>
            <a:stretch>
              <a:fillRect/>
            </a:stretch>
          </p:blipFill>
          <p:spPr bwMode="auto">
            <a:xfrm>
              <a:off x="9327988" y="-891480"/>
              <a:ext cx="6624736" cy="3600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lourful Semantics | Speech Therapy | Blog | Sparking Speech"/>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9087" t="18000" r="9370" b="17200"/>
            <a:stretch>
              <a:fillRect/>
            </a:stretch>
          </p:blipFill>
          <p:spPr bwMode="auto">
            <a:xfrm>
              <a:off x="9327988" y="2726556"/>
              <a:ext cx="6552728" cy="3474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1835696" y="3789040"/>
            <a:ext cx="720080" cy="745915"/>
            <a:chOff x="1403648" y="-63125"/>
            <a:chExt cx="2737185" cy="3024336"/>
          </a:xfrm>
        </p:grpSpPr>
        <p:pic>
          <p:nvPicPr>
            <p:cNvPr id="1028" name="Picture 4" descr="https://www.tanling.com/uploads/allimg/220509/13-220509115U0V3.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560" t="6712" r="73540" b="13908"/>
            <a:stretch>
              <a:fillRect/>
            </a:stretch>
          </p:blipFill>
          <p:spPr bwMode="auto">
            <a:xfrm>
              <a:off x="1403648" y="-63125"/>
              <a:ext cx="1080120" cy="30243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www.tanling.com/uploads/allimg/220509/13-220509115U0V3.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8645" t="6712" r="12375" b="13908"/>
            <a:stretch>
              <a:fillRect/>
            </a:stretch>
          </p:blipFill>
          <p:spPr bwMode="auto">
            <a:xfrm>
              <a:off x="2484649" y="-63125"/>
              <a:ext cx="1656184" cy="3024336"/>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AutoShape 6" descr="太深刻了！中國人的十大矛盾(組圖) -拼爹- 貪官- 暴富- 富二代- 傍大款- - 精彩趣事- - 看中國網- (移動版)"/>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1" name="图片 10"/>
          <p:cNvPicPr>
            <a:picLocks noChangeAspect="1"/>
          </p:cNvPicPr>
          <p:nvPr/>
        </p:nvPicPr>
        <p:blipFill>
          <a:blip r:embed="rId10"/>
          <a:stretch>
            <a:fillRect/>
          </a:stretch>
        </p:blipFill>
        <p:spPr>
          <a:xfrm>
            <a:off x="1469640" y="5003540"/>
            <a:ext cx="794644" cy="7667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88085" y="2420888"/>
            <a:ext cx="5472147" cy="490220"/>
          </a:xfrm>
          <a:prstGeom prst="roundRect">
            <a:avLst/>
          </a:prstGeom>
          <a:solidFill>
            <a:schemeClr val="bg1">
              <a:lumMod val="85000"/>
            </a:schemeClr>
          </a:solid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8195" name="Rectangle 3"/>
          <p:cNvSpPr>
            <a:spLocks noGrp="1" noChangeArrowheads="1"/>
          </p:cNvSpPr>
          <p:nvPr>
            <p:ph type="body" idx="1"/>
          </p:nvPr>
        </p:nvSpPr>
        <p:spPr>
          <a:xfrm>
            <a:off x="683260" y="1029970"/>
            <a:ext cx="7772400" cy="3983206"/>
          </a:xfrm>
        </p:spPr>
        <p:txBody>
          <a:bodyPr/>
          <a:lstStyle/>
          <a:p>
            <a:pPr marL="0" indent="0">
              <a:lnSpc>
                <a:spcPct val="90000"/>
              </a:lnSpc>
              <a:buNone/>
            </a:pPr>
            <a:endParaRPr lang="zh-CN" altLang="en-US" dirty="0"/>
          </a:p>
          <a:p>
            <a:pPr>
              <a:lnSpc>
                <a:spcPct val="90000"/>
              </a:lnSpc>
            </a:pPr>
            <a:r>
              <a:rPr lang="en-US" altLang="zh-CN" dirty="0" smtClean="0"/>
              <a:t>8.1 </a:t>
            </a:r>
            <a:r>
              <a:rPr lang="zh-CN" altLang="en-US" dirty="0" smtClean="0"/>
              <a:t>开</a:t>
            </a:r>
            <a:r>
              <a:rPr lang="zh-CN" altLang="en-US" dirty="0"/>
              <a:t>源情报基本概念</a:t>
            </a:r>
            <a:endParaRPr lang="zh-CN" altLang="en-US" dirty="0"/>
          </a:p>
          <a:p>
            <a:pPr>
              <a:lnSpc>
                <a:spcPct val="90000"/>
              </a:lnSpc>
            </a:pPr>
            <a:r>
              <a:rPr lang="en-US" altLang="zh-CN" dirty="0" smtClean="0"/>
              <a:t>8.2 </a:t>
            </a:r>
            <a:r>
              <a:rPr lang="zh-CN" altLang="en-US" dirty="0" smtClean="0"/>
              <a:t>开源情报分析框架</a:t>
            </a:r>
            <a:endParaRPr lang="zh-CN" altLang="en-US" dirty="0"/>
          </a:p>
          <a:p>
            <a:pPr>
              <a:lnSpc>
                <a:spcPct val="90000"/>
              </a:lnSpc>
            </a:pPr>
            <a:r>
              <a:rPr lang="en-US" altLang="zh-CN" dirty="0" smtClean="0"/>
              <a:t>8.3 </a:t>
            </a:r>
            <a:r>
              <a:rPr lang="zh-CN" altLang="en-US" dirty="0" smtClean="0"/>
              <a:t>基于知识图谱的开源情报分析</a:t>
            </a:r>
            <a:endParaRPr lang="zh-CN" altLang="en-US" dirty="0"/>
          </a:p>
          <a:p>
            <a:pPr>
              <a:lnSpc>
                <a:spcPct val="90000"/>
              </a:lnSpc>
            </a:pPr>
            <a:r>
              <a:rPr lang="en-US" altLang="zh-CN" dirty="0" smtClean="0"/>
              <a:t>8.4 </a:t>
            </a:r>
            <a:r>
              <a:rPr lang="zh-CN" altLang="en-US" dirty="0" smtClean="0"/>
              <a:t>应用</a:t>
            </a:r>
            <a:r>
              <a:rPr lang="zh-CN" altLang="en-US" dirty="0"/>
              <a:t>案例</a:t>
            </a:r>
            <a:r>
              <a:rPr lang="zh-CN" altLang="en-US" dirty="0" smtClean="0"/>
              <a:t>分析</a:t>
            </a:r>
            <a:endParaRPr lang="zh-CN" altLang="en-US" dirty="0"/>
          </a:p>
          <a:p>
            <a:pPr lvl="1">
              <a:lnSpc>
                <a:spcPct val="90000"/>
              </a:lnSpc>
            </a:pPr>
            <a:endParaRPr lang="zh-CN" altLang="en-US" dirty="0"/>
          </a:p>
        </p:txBody>
      </p:sp>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zh-CN" altLang="en-US" sz="3200" b="1" dirty="0">
                <a:latin typeface="+mj-ea"/>
                <a:ea typeface="+mj-ea"/>
                <a:cs typeface="Tahoma" panose="020B0604030504040204" pitchFamily="34" charset="0"/>
              </a:rPr>
              <a:t>本章内容</a:t>
            </a:r>
            <a:endParaRPr lang="zh-CN" altLang="en-US" sz="3200" b="1" dirty="0">
              <a:latin typeface="+mj-ea"/>
              <a:ea typeface="+mj-ea"/>
              <a:cs typeface="Tahoma" panose="020B060403050404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p:cNvSpPr>
          <p:nvPr>
            <p:ph type="title"/>
          </p:nvPr>
        </p:nvSpPr>
        <p:spPr bwMode="auto"/>
        <p:txBody>
          <a:bodyPr wrap="square" numCol="1" anchorCtr="0" compatLnSpc="1"/>
          <a:lstStyle/>
          <a:p>
            <a:pPr>
              <a:defRPr/>
            </a:pPr>
            <a:r>
              <a:rPr lang="en-US" altLang="zh-CN" dirty="0" smtClean="0">
                <a:effectLst/>
                <a:ea typeface="宋体" panose="02010600030101010101" pitchFamily="2" charset="-122"/>
                <a:cs typeface="Arial" panose="020B0604020202020204" pitchFamily="34" charset="0"/>
              </a:rPr>
              <a:t>8.3 </a:t>
            </a:r>
            <a:r>
              <a:rPr lang="zh-CN" altLang="en-US" dirty="0" smtClean="0">
                <a:effectLst/>
                <a:ea typeface="宋体" panose="02010600030101010101" pitchFamily="2" charset="-122"/>
                <a:cs typeface="Arial" panose="020B0604020202020204" pitchFamily="34" charset="0"/>
              </a:rPr>
              <a:t>开源情报分析</a:t>
            </a:r>
            <a:endParaRPr lang="zh-CN" altLang="en-US" dirty="0" smtClean="0">
              <a:effectLst/>
              <a:ea typeface="宋体" panose="02010600030101010101" pitchFamily="2" charset="-122"/>
              <a:cs typeface="Arial" panose="020B0604020202020204" pitchFamily="34" charset="0"/>
            </a:endParaRPr>
          </a:p>
        </p:txBody>
      </p:sp>
      <p:sp>
        <p:nvSpPr>
          <p:cNvPr id="129030" name="Rectangle 3"/>
          <p:cNvSpPr>
            <a:spLocks noGrp="1"/>
          </p:cNvSpPr>
          <p:nvPr>
            <p:ph type="body" idx="1"/>
          </p:nvPr>
        </p:nvSpPr>
        <p:spPr/>
        <p:txBody>
          <a:bodyPr/>
          <a:lstStyle/>
          <a:p>
            <a:r>
              <a:rPr lang="zh-CN" altLang="en-US" sz="2000" dirty="0">
                <a:ea typeface="宋体" panose="02010600030101010101" pitchFamily="2" charset="-122"/>
              </a:rPr>
              <a:t>开</a:t>
            </a:r>
            <a:r>
              <a:rPr lang="zh-CN" altLang="en-US" sz="2000" dirty="0" smtClean="0">
                <a:ea typeface="宋体" panose="02010600030101010101" pitchFamily="2" charset="-122"/>
              </a:rPr>
              <a:t>源情报采集识别</a:t>
            </a:r>
            <a:endParaRPr lang="en-US" altLang="zh-CN" sz="2000" dirty="0" smtClean="0">
              <a:ea typeface="宋体" panose="02010600030101010101" pitchFamily="2" charset="-122"/>
            </a:endParaRPr>
          </a:p>
          <a:p>
            <a:pPr lvl="1"/>
            <a:r>
              <a:rPr lang="zh-CN" altLang="en-US" sz="1600" dirty="0" smtClean="0">
                <a:ea typeface="宋体" panose="02010600030101010101" pitchFamily="2" charset="-122"/>
              </a:rPr>
              <a:t>针对不同开源情报信息载体，如技术博客、</a:t>
            </a:r>
            <a:br>
              <a:rPr lang="en-US" altLang="zh-CN" sz="1600" dirty="0" smtClean="0">
                <a:ea typeface="宋体" panose="02010600030101010101" pitchFamily="2" charset="-122"/>
              </a:rPr>
            </a:br>
            <a:r>
              <a:rPr lang="zh-CN" altLang="en-US" sz="1600" dirty="0" smtClean="0">
                <a:ea typeface="宋体" panose="02010600030101010101" pitchFamily="2" charset="-122"/>
              </a:rPr>
              <a:t>社区论坛、社交媒体和公开报告等，利用</a:t>
            </a:r>
            <a:br>
              <a:rPr lang="en-US" altLang="zh-CN" sz="1600" dirty="0" smtClean="0">
                <a:ea typeface="宋体" panose="02010600030101010101" pitchFamily="2" charset="-122"/>
              </a:rPr>
            </a:br>
            <a:r>
              <a:rPr lang="zh-CN" altLang="en-US" sz="1600" dirty="0" smtClean="0">
                <a:ea typeface="宋体" panose="02010600030101010101" pitchFamily="2" charset="-122"/>
              </a:rPr>
              <a:t>动态爬虫与检测更新等方法，获取情报基础</a:t>
            </a:r>
            <a:br>
              <a:rPr lang="en-US" altLang="zh-CN" sz="1600" dirty="0" smtClean="0">
                <a:ea typeface="宋体" panose="02010600030101010101" pitchFamily="2" charset="-122"/>
              </a:rPr>
            </a:br>
            <a:r>
              <a:rPr lang="zh-CN" altLang="en-US" sz="1600" dirty="0" smtClean="0">
                <a:ea typeface="宋体" panose="02010600030101010101" pitchFamily="2" charset="-122"/>
              </a:rPr>
              <a:t>信息，并进行有效情报的抽取识别。</a:t>
            </a:r>
            <a:endParaRPr lang="en-US" altLang="zh-CN" sz="1600" dirty="0" smtClean="0">
              <a:ea typeface="宋体" panose="02010600030101010101" pitchFamily="2" charset="-122"/>
            </a:endParaRPr>
          </a:p>
          <a:p>
            <a:r>
              <a:rPr lang="zh-CN" altLang="en-US" sz="2000" dirty="0" smtClean="0">
                <a:ea typeface="宋体" panose="02010600030101010101" pitchFamily="2" charset="-122"/>
              </a:rPr>
              <a:t>开源情报融合评价</a:t>
            </a:r>
            <a:endParaRPr lang="en-US" altLang="zh-CN" sz="2000" dirty="0" smtClean="0">
              <a:ea typeface="宋体" panose="02010600030101010101" pitchFamily="2" charset="-122"/>
            </a:endParaRPr>
          </a:p>
          <a:p>
            <a:pPr lvl="1"/>
            <a:r>
              <a:rPr lang="zh-CN" altLang="en-US" sz="1600" dirty="0" smtClean="0">
                <a:ea typeface="宋体" panose="02010600030101010101" pitchFamily="2" charset="-122"/>
              </a:rPr>
              <a:t>针对多源异构开源情报基础数据进行整合、</a:t>
            </a:r>
            <a:br>
              <a:rPr lang="en-US" altLang="zh-CN" sz="1600" dirty="0" smtClean="0">
                <a:ea typeface="宋体" panose="02010600030101010101" pitchFamily="2" charset="-122"/>
              </a:rPr>
            </a:br>
            <a:r>
              <a:rPr lang="zh-CN" altLang="en-US" sz="1600" dirty="0" smtClean="0">
                <a:ea typeface="宋体" panose="02010600030101010101" pitchFamily="2" charset="-122"/>
              </a:rPr>
              <a:t>萃取和提炼，并研究建立相关质量评价指标</a:t>
            </a:r>
            <a:br>
              <a:rPr lang="en-US" altLang="zh-CN" sz="1600" dirty="0" smtClean="0">
                <a:ea typeface="宋体" panose="02010600030101010101" pitchFamily="2" charset="-122"/>
              </a:rPr>
            </a:br>
            <a:r>
              <a:rPr lang="zh-CN" altLang="en-US" sz="1600" dirty="0" smtClean="0">
                <a:ea typeface="宋体" panose="02010600030101010101" pitchFamily="2" charset="-122"/>
              </a:rPr>
              <a:t>对开源情报的质量及可信性进行评价。</a:t>
            </a:r>
            <a:endParaRPr lang="en-US" altLang="zh-CN" sz="1600" dirty="0" smtClean="0">
              <a:ea typeface="宋体" panose="02010600030101010101" pitchFamily="2" charset="-122"/>
            </a:endParaRPr>
          </a:p>
          <a:p>
            <a:r>
              <a:rPr lang="zh-CN" altLang="en-US" sz="2000" dirty="0" smtClean="0">
                <a:ea typeface="宋体" panose="02010600030101010101" pitchFamily="2" charset="-122"/>
              </a:rPr>
              <a:t>开源情报关联分析</a:t>
            </a:r>
            <a:endParaRPr lang="en-US" altLang="zh-CN" sz="2000" dirty="0" smtClean="0">
              <a:ea typeface="宋体" panose="02010600030101010101" pitchFamily="2" charset="-122"/>
            </a:endParaRPr>
          </a:p>
          <a:p>
            <a:pPr lvl="1"/>
            <a:r>
              <a:rPr lang="zh-CN" altLang="en-US" sz="1600" dirty="0" smtClean="0">
                <a:ea typeface="宋体" panose="02010600030101010101" pitchFamily="2" charset="-122"/>
              </a:rPr>
              <a:t>分析并揭示情报相互关联的规律和规则</a:t>
            </a:r>
            <a:endParaRPr lang="en-US" altLang="zh-CN" sz="1600" dirty="0" smtClean="0">
              <a:ea typeface="宋体" panose="02010600030101010101" pitchFamily="2" charset="-122"/>
            </a:endParaRPr>
          </a:p>
          <a:p>
            <a:pPr lvl="1"/>
            <a:r>
              <a:rPr lang="zh-CN" altLang="en-US" sz="1600" dirty="0" smtClean="0">
                <a:ea typeface="宋体" panose="02010600030101010101" pitchFamily="2" charset="-122"/>
              </a:rPr>
              <a:t>如开源威胁情报中，可综合运用</a:t>
            </a:r>
            <a:r>
              <a:rPr lang="en-US" altLang="zh-CN" sz="1600" dirty="0" smtClean="0">
                <a:ea typeface="宋体" panose="02010600030101010101" pitchFamily="2" charset="-122"/>
              </a:rPr>
              <a:t>kill-chain</a:t>
            </a:r>
            <a:br>
              <a:rPr lang="en-US" altLang="zh-CN" sz="1600" dirty="0" smtClean="0">
                <a:ea typeface="宋体" panose="02010600030101010101" pitchFamily="2" charset="-122"/>
              </a:rPr>
            </a:br>
            <a:r>
              <a:rPr lang="zh-CN" altLang="en-US" sz="1600" dirty="0" smtClean="0">
                <a:ea typeface="宋体" panose="02010600030101010101" pitchFamily="2" charset="-122"/>
              </a:rPr>
              <a:t>模型、钻石模型或异质信息网络等模型，在</a:t>
            </a:r>
            <a:br>
              <a:rPr lang="en-US" altLang="zh-CN" sz="1600" dirty="0" smtClean="0">
                <a:ea typeface="宋体" panose="02010600030101010101" pitchFamily="2" charset="-122"/>
              </a:rPr>
            </a:br>
            <a:r>
              <a:rPr lang="zh-CN" altLang="en-US" sz="1600" dirty="0" smtClean="0">
                <a:ea typeface="宋体" panose="02010600030101010101" pitchFamily="2" charset="-122"/>
              </a:rPr>
              <a:t>网络狩猎、态势感知、恶意检测等不同应用</a:t>
            </a:r>
            <a:br>
              <a:rPr lang="en-US" altLang="zh-CN" sz="1600" dirty="0" smtClean="0">
                <a:ea typeface="宋体" panose="02010600030101010101" pitchFamily="2" charset="-122"/>
              </a:rPr>
            </a:br>
            <a:r>
              <a:rPr lang="zh-CN" altLang="en-US" sz="1600" dirty="0" smtClean="0">
                <a:ea typeface="宋体" panose="02010600030101010101" pitchFamily="2" charset="-122"/>
              </a:rPr>
              <a:t>场景中结合已有开源威胁情报与实时流量数</a:t>
            </a:r>
            <a:br>
              <a:rPr lang="en-US" altLang="zh-CN" sz="1600" dirty="0" smtClean="0">
                <a:ea typeface="宋体" panose="02010600030101010101" pitchFamily="2" charset="-122"/>
              </a:rPr>
            </a:br>
            <a:r>
              <a:rPr lang="zh-CN" altLang="en-US" sz="1600" dirty="0" smtClean="0">
                <a:ea typeface="宋体" panose="02010600030101010101" pitchFamily="2" charset="-122"/>
              </a:rPr>
              <a:t>据，对情报进行深度关联、碰撞、分析，以</a:t>
            </a:r>
            <a:br>
              <a:rPr lang="en-US" altLang="zh-CN" sz="1600" dirty="0" smtClean="0">
                <a:ea typeface="宋体" panose="02010600030101010101" pitchFamily="2" charset="-122"/>
              </a:rPr>
            </a:br>
            <a:r>
              <a:rPr lang="zh-CN" altLang="en-US" sz="1600" dirty="0" smtClean="0">
                <a:ea typeface="宋体" panose="02010600030101010101" pitchFamily="2" charset="-122"/>
              </a:rPr>
              <a:t>发现潜在攻击行为，推理挖掘揭示隐含攻击链条等威胁信息。</a:t>
            </a:r>
            <a:endParaRPr lang="en-US" altLang="zh-CN" sz="1600" dirty="0">
              <a:ea typeface="宋体" panose="02010600030101010101" pitchFamily="2" charset="-122"/>
            </a:endParaRPr>
          </a:p>
          <a:p>
            <a:endParaRPr lang="zh-CN" altLang="en-US" sz="2000" dirty="0" smtClean="0">
              <a:ea typeface="宋体" panose="02010600030101010101" pitchFamily="2" charset="-122"/>
            </a:endParaRPr>
          </a:p>
        </p:txBody>
      </p:sp>
      <p:sp>
        <p:nvSpPr>
          <p:cNvPr id="129031" name="Rectangle 5"/>
          <p:cNvSpPr>
            <a:spLocks noChangeArrowheads="1"/>
          </p:cNvSpPr>
          <p:nvPr/>
        </p:nvSpPr>
        <p:spPr bwMode="auto">
          <a:xfrm>
            <a:off x="0" y="2600325"/>
            <a:ext cx="9144000" cy="0"/>
          </a:xfrm>
          <a:prstGeom prst="rect">
            <a:avLst/>
          </a:prstGeom>
          <a:noFill/>
          <a:ln w="9525">
            <a:noFill/>
            <a:miter lim="800000"/>
          </a:ln>
        </p:spPr>
        <p:txBody>
          <a:bodyPr wrap="none" anchor="ctr">
            <a:spAutoFit/>
          </a:bodyPr>
          <a:lstStyle/>
          <a:p>
            <a:endParaRPr lang="zh-CN" altLang="en-US"/>
          </a:p>
        </p:txBody>
      </p:sp>
      <p:sp>
        <p:nvSpPr>
          <p:cNvPr id="2" name="灯片编号占位符 1"/>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3" name="图片 2"/>
          <p:cNvPicPr>
            <a:picLocks noChangeAspect="1"/>
          </p:cNvPicPr>
          <p:nvPr/>
        </p:nvPicPr>
        <p:blipFill>
          <a:blip r:embed="rId1"/>
          <a:stretch>
            <a:fillRect/>
          </a:stretch>
        </p:blipFill>
        <p:spPr>
          <a:xfrm>
            <a:off x="5436845" y="1341418"/>
            <a:ext cx="3419024" cy="485935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88085" y="1503174"/>
            <a:ext cx="3888105" cy="490220"/>
          </a:xfrm>
          <a:prstGeom prst="roundRect">
            <a:avLst/>
          </a:prstGeom>
          <a:solidFill>
            <a:schemeClr val="bg1">
              <a:lumMod val="85000"/>
            </a:schemeClr>
          </a:solid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zh-CN" altLang="en-US" sz="3200" b="1" dirty="0">
                <a:latin typeface="+mj-ea"/>
                <a:ea typeface="+mj-ea"/>
                <a:cs typeface="Tahoma" panose="020B0604030504040204" pitchFamily="34" charset="0"/>
              </a:rPr>
              <a:t>本章内容</a:t>
            </a:r>
            <a:endParaRPr lang="zh-CN" altLang="en-US" sz="3200" b="1" dirty="0">
              <a:latin typeface="+mj-ea"/>
              <a:ea typeface="+mj-ea"/>
              <a:cs typeface="Tahoma" panose="020B0604030504040204" pitchFamily="34" charset="0"/>
            </a:endParaRPr>
          </a:p>
        </p:txBody>
      </p:sp>
      <p:sp>
        <p:nvSpPr>
          <p:cNvPr id="8195" name="Rectangle 3"/>
          <p:cNvSpPr>
            <a:spLocks noGrp="1" noChangeArrowheads="1"/>
          </p:cNvSpPr>
          <p:nvPr>
            <p:ph type="body" idx="1"/>
          </p:nvPr>
        </p:nvSpPr>
        <p:spPr>
          <a:xfrm>
            <a:off x="683260" y="1029970"/>
            <a:ext cx="7772400" cy="3983206"/>
          </a:xfrm>
        </p:spPr>
        <p:txBody>
          <a:bodyPr/>
          <a:lstStyle/>
          <a:p>
            <a:pPr marL="0" indent="0">
              <a:lnSpc>
                <a:spcPct val="90000"/>
              </a:lnSpc>
              <a:buNone/>
            </a:pPr>
            <a:endParaRPr lang="zh-CN" altLang="en-US" dirty="0"/>
          </a:p>
          <a:p>
            <a:pPr>
              <a:lnSpc>
                <a:spcPct val="90000"/>
              </a:lnSpc>
            </a:pPr>
            <a:r>
              <a:rPr lang="en-US" altLang="zh-CN" dirty="0" smtClean="0"/>
              <a:t>8.1 </a:t>
            </a:r>
            <a:r>
              <a:rPr lang="zh-CN" altLang="en-US" dirty="0" smtClean="0"/>
              <a:t>开</a:t>
            </a:r>
            <a:r>
              <a:rPr lang="zh-CN" altLang="en-US" dirty="0"/>
              <a:t>源情报基本概念</a:t>
            </a:r>
            <a:endParaRPr lang="zh-CN" altLang="en-US" dirty="0"/>
          </a:p>
          <a:p>
            <a:pPr>
              <a:lnSpc>
                <a:spcPct val="90000"/>
              </a:lnSpc>
            </a:pPr>
            <a:r>
              <a:rPr lang="en-US" altLang="zh-CN" dirty="0" smtClean="0"/>
              <a:t>8.2 </a:t>
            </a:r>
            <a:r>
              <a:rPr lang="zh-CN" altLang="en-US" dirty="0" smtClean="0"/>
              <a:t>开源情报分析框架</a:t>
            </a:r>
            <a:endParaRPr lang="zh-CN" altLang="en-US" dirty="0"/>
          </a:p>
          <a:p>
            <a:pPr>
              <a:lnSpc>
                <a:spcPct val="90000"/>
              </a:lnSpc>
            </a:pPr>
            <a:r>
              <a:rPr lang="en-US" altLang="zh-CN" dirty="0" smtClean="0"/>
              <a:t>8.3 </a:t>
            </a:r>
            <a:r>
              <a:rPr lang="zh-CN" altLang="en-US" dirty="0" smtClean="0"/>
              <a:t>基于知识图谱的开源情报分析</a:t>
            </a:r>
            <a:endParaRPr lang="zh-CN" altLang="en-US" dirty="0"/>
          </a:p>
          <a:p>
            <a:pPr>
              <a:lnSpc>
                <a:spcPct val="90000"/>
              </a:lnSpc>
            </a:pPr>
            <a:r>
              <a:rPr lang="en-US" altLang="zh-CN" dirty="0" smtClean="0"/>
              <a:t>8.4 </a:t>
            </a:r>
            <a:r>
              <a:rPr lang="zh-CN" altLang="en-US" dirty="0" smtClean="0"/>
              <a:t>应用</a:t>
            </a:r>
            <a:r>
              <a:rPr lang="zh-CN" altLang="en-US" dirty="0"/>
              <a:t>案例</a:t>
            </a:r>
            <a:r>
              <a:rPr lang="zh-CN" altLang="en-US" dirty="0" smtClean="0"/>
              <a:t>分析</a:t>
            </a:r>
            <a:endParaRPr lang="zh-CN" altLang="en-US" dirty="0"/>
          </a:p>
          <a:p>
            <a:pPr lvl="1">
              <a:lnSpc>
                <a:spcPct val="90000"/>
              </a:lnSpc>
            </a:pP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4575" y="2327275"/>
            <a:ext cx="5457825" cy="398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3"/>
          <p:cNvSpPr>
            <a:spLocks noGrp="1"/>
          </p:cNvSpPr>
          <p:nvPr>
            <p:ph idx="1"/>
          </p:nvPr>
        </p:nvSpPr>
        <p:spPr>
          <a:xfrm>
            <a:off x="303213" y="1225550"/>
            <a:ext cx="7886700" cy="4951413"/>
          </a:xfrm>
        </p:spPr>
        <p:txBody>
          <a:bodyPr rtlCol="0">
            <a:normAutofit/>
          </a:bodyPr>
          <a:lstStyle/>
          <a:p>
            <a:pPr fontAlgn="auto">
              <a:spcAft>
                <a:spcPts val="0"/>
              </a:spcAft>
              <a:defRPr/>
            </a:pPr>
            <a:r>
              <a:rPr lang="zh-CN" altLang="en-US" dirty="0"/>
              <a:t> </a:t>
            </a:r>
            <a:r>
              <a:rPr lang="zh-CN" altLang="en-US" sz="2835" dirty="0"/>
              <a:t>知识图谱的出现</a:t>
            </a:r>
            <a:endParaRPr lang="en-US" altLang="zh-CN" sz="2835" dirty="0"/>
          </a:p>
          <a:p>
            <a:pPr lvl="1" fontAlgn="auto">
              <a:spcAft>
                <a:spcPts val="0"/>
              </a:spcAft>
              <a:defRPr/>
            </a:pPr>
            <a:r>
              <a:rPr lang="en-US" altLang="zh-CN" sz="2480" dirty="0"/>
              <a:t>Google 2012</a:t>
            </a:r>
            <a:r>
              <a:rPr lang="zh-CN" altLang="en-US" sz="2480" dirty="0"/>
              <a:t>年的产品</a:t>
            </a:r>
            <a:endParaRPr lang="en-US" altLang="zh-CN" sz="2480" dirty="0"/>
          </a:p>
          <a:p>
            <a:pPr lvl="1" fontAlgn="auto">
              <a:spcAft>
                <a:spcPts val="0"/>
              </a:spcAft>
              <a:defRPr/>
            </a:pPr>
            <a:r>
              <a:rPr lang="zh-CN" altLang="en-US" sz="2480" dirty="0"/>
              <a:t>提升搜索质量</a:t>
            </a:r>
            <a:endParaRPr lang="en-US" altLang="zh-CN" sz="2480" dirty="0"/>
          </a:p>
          <a:p>
            <a:pPr lvl="2" fontAlgn="auto">
              <a:spcAft>
                <a:spcPts val="0"/>
              </a:spcAft>
              <a:defRPr/>
            </a:pPr>
            <a:r>
              <a:rPr lang="zh-CN" altLang="en-US" sz="2125" dirty="0"/>
              <a:t>不是关键词搜索</a:t>
            </a:r>
            <a:endParaRPr lang="en-US" altLang="zh-CN" sz="2125" dirty="0"/>
          </a:p>
          <a:p>
            <a:pPr lvl="2" fontAlgn="auto">
              <a:spcAft>
                <a:spcPts val="0"/>
              </a:spcAft>
              <a:defRPr/>
            </a:pPr>
            <a:r>
              <a:rPr lang="zh-CN" altLang="en-US" sz="2125" dirty="0"/>
              <a:t> 提供语义搜索</a:t>
            </a:r>
            <a:endParaRPr lang="en-US" altLang="zh-CN" sz="2125" dirty="0"/>
          </a:p>
          <a:p>
            <a:pPr fontAlgn="auto">
              <a:spcAft>
                <a:spcPts val="0"/>
              </a:spcAft>
              <a:defRPr/>
            </a:pPr>
            <a:r>
              <a:rPr lang="zh-CN" altLang="en-US" sz="2835" dirty="0"/>
              <a:t> 提供语义搜索</a:t>
            </a:r>
            <a:endParaRPr lang="en-US" altLang="zh-CN" sz="2835" dirty="0"/>
          </a:p>
          <a:p>
            <a:pPr lvl="1" fontAlgn="auto">
              <a:spcAft>
                <a:spcPts val="0"/>
              </a:spcAft>
              <a:defRPr/>
            </a:pPr>
            <a:r>
              <a:rPr lang="en-US" altLang="zh-CN" sz="2480" dirty="0"/>
              <a:t> </a:t>
            </a:r>
            <a:r>
              <a:rPr lang="zh-CN" altLang="en-US" sz="2480" dirty="0"/>
              <a:t>不是关键词搜索</a:t>
            </a:r>
            <a:endParaRPr lang="en-US" altLang="zh-CN" sz="2480" dirty="0"/>
          </a:p>
          <a:p>
            <a:pPr lvl="1" fontAlgn="auto">
              <a:spcAft>
                <a:spcPts val="0"/>
              </a:spcAft>
              <a:defRPr/>
            </a:pPr>
            <a:r>
              <a:rPr lang="zh-CN" altLang="en-US" sz="2480" dirty="0"/>
              <a:t> 提供语义搜索</a:t>
            </a:r>
            <a:endParaRPr lang="en-US" altLang="zh-CN" sz="2480" dirty="0"/>
          </a:p>
          <a:p>
            <a:pPr marL="405130" lvl="1" indent="0" fontAlgn="auto">
              <a:spcAft>
                <a:spcPts val="0"/>
              </a:spcAft>
              <a:buFont typeface="Wingdings" panose="05000000000000000000" pitchFamily="2" charset="2"/>
              <a:buNone/>
              <a:defRPr/>
            </a:pPr>
            <a:endParaRPr lang="zh-CN" altLang="en-US" dirty="0"/>
          </a:p>
        </p:txBody>
      </p:sp>
      <p:sp>
        <p:nvSpPr>
          <p:cNvPr id="5632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3D288AAC-A114-4A9C-9675-80C78686B537}"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56326"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知识图谱</a:t>
            </a:r>
            <a:endParaRPr lang="zh-CN" altLang="en-US" dirty="0">
              <a:ea typeface="宋体" panose="02010600030101010101" pitchFamily="2" charset="-122"/>
              <a:cs typeface="Arial" panose="020B0604020202020204" pitchFamily="34" charset="0"/>
            </a:endParaRPr>
          </a:p>
        </p:txBody>
      </p:sp>
      <p:sp>
        <p:nvSpPr>
          <p:cNvPr id="8" name="矩形 7"/>
          <p:cNvSpPr/>
          <p:nvPr/>
        </p:nvSpPr>
        <p:spPr>
          <a:xfrm>
            <a:off x="3635375" y="2867025"/>
            <a:ext cx="5407025" cy="5397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595"/>
          </a:p>
        </p:txBody>
      </p:sp>
      <p:sp>
        <p:nvSpPr>
          <p:cNvPr id="9" name="矩形 8"/>
          <p:cNvSpPr/>
          <p:nvPr/>
        </p:nvSpPr>
        <p:spPr>
          <a:xfrm>
            <a:off x="6832600" y="3475038"/>
            <a:ext cx="2209800" cy="284003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595"/>
          </a:p>
        </p:txBody>
      </p:sp>
      <p:sp>
        <p:nvSpPr>
          <p:cNvPr id="10" name="矩形 9"/>
          <p:cNvSpPr/>
          <p:nvPr/>
        </p:nvSpPr>
        <p:spPr>
          <a:xfrm>
            <a:off x="3635375" y="3475038"/>
            <a:ext cx="2927350" cy="284003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595"/>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C2C77049-0831-46BA-A52A-9D70B09CE0BD}"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57348"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知识工程的发展历史</a:t>
            </a:r>
            <a:endParaRPr lang="zh-CN" altLang="en-US" dirty="0">
              <a:ea typeface="宋体" panose="02010600030101010101" pitchFamily="2" charset="-122"/>
              <a:cs typeface="Arial" panose="020B0604020202020204" pitchFamily="34" charset="0"/>
            </a:endParaRPr>
          </a:p>
        </p:txBody>
      </p:sp>
      <p:pic>
        <p:nvPicPr>
          <p:cNvPr id="57349" name="图片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888" y="1528763"/>
            <a:ext cx="8912225"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内容占位符 2"/>
          <p:cNvSpPr>
            <a:spLocks noGrp="1"/>
          </p:cNvSpPr>
          <p:nvPr>
            <p:ph idx="1"/>
          </p:nvPr>
        </p:nvSpPr>
        <p:spPr>
          <a:xfrm>
            <a:off x="628650" y="1225550"/>
            <a:ext cx="7886700" cy="4951413"/>
          </a:xfrm>
        </p:spPr>
        <p:txBody>
          <a:bodyPr rtlCol="0">
            <a:normAutofit lnSpcReduction="10000"/>
          </a:bodyPr>
          <a:lstStyle/>
          <a:p>
            <a:pPr marL="337820" indent="-337820" fontAlgn="auto">
              <a:spcAft>
                <a:spcPts val="0"/>
              </a:spcAft>
              <a:defRPr/>
            </a:pPr>
            <a:r>
              <a:rPr lang="en-US" altLang="zh-CN" sz="2835" dirty="0"/>
              <a:t> AAAI 2018</a:t>
            </a:r>
            <a:r>
              <a:rPr lang="zh-CN" altLang="en-US" sz="2835" dirty="0"/>
              <a:t>、</a:t>
            </a:r>
            <a:r>
              <a:rPr lang="en-US" altLang="zh-CN" sz="2835" dirty="0"/>
              <a:t>IJCAI 2018 </a:t>
            </a:r>
            <a:r>
              <a:rPr lang="zh-CN" altLang="en-US" sz="2835" dirty="0"/>
              <a:t>最佳论文奖</a:t>
            </a:r>
            <a:endParaRPr lang="en-US" altLang="zh-CN" sz="2835" dirty="0"/>
          </a:p>
          <a:p>
            <a:pPr marL="732790" lvl="1" indent="-281305" fontAlgn="auto">
              <a:spcAft>
                <a:spcPts val="0"/>
              </a:spcAft>
              <a:defRPr/>
            </a:pPr>
            <a:r>
              <a:rPr lang="en-US" altLang="zh-CN" sz="1770" dirty="0"/>
              <a:t>Russell Stewart &amp; Stefano </a:t>
            </a:r>
            <a:r>
              <a:rPr lang="en-US" altLang="zh-CN" sz="1770" dirty="0" err="1"/>
              <a:t>Ermon</a:t>
            </a:r>
            <a:r>
              <a:rPr lang="en-US" altLang="zh-CN" sz="1770" dirty="0"/>
              <a:t>. </a:t>
            </a:r>
            <a:r>
              <a:rPr lang="en-US" altLang="zh-CN" sz="1770" b="1" i="1" dirty="0">
                <a:solidFill>
                  <a:srgbClr val="0070C0"/>
                </a:solidFill>
              </a:rPr>
              <a:t>Label-Free Supervision of Neural Networks with Physics and Domain Knowledge</a:t>
            </a:r>
            <a:r>
              <a:rPr lang="en-US" altLang="zh-CN" sz="1770" dirty="0"/>
              <a:t>. AAAI 2018</a:t>
            </a:r>
            <a:endParaRPr lang="en-US" altLang="zh-CN" sz="1770" dirty="0"/>
          </a:p>
          <a:p>
            <a:pPr marL="732790" lvl="1" indent="-281305" fontAlgn="auto">
              <a:spcAft>
                <a:spcPts val="0"/>
              </a:spcAft>
              <a:defRPr/>
            </a:pPr>
            <a:r>
              <a:rPr lang="en-US" altLang="zh-CN" sz="1770" dirty="0"/>
              <a:t>Hao Zhou et al. </a:t>
            </a:r>
            <a:r>
              <a:rPr lang="en-US" altLang="zh-CN" sz="1770" b="1" i="1" dirty="0">
                <a:solidFill>
                  <a:srgbClr val="0070C0"/>
                </a:solidFill>
              </a:rPr>
              <a:t>Commonsense Knowledge Aware Conversation Generation with Graph Attention</a:t>
            </a:r>
            <a:r>
              <a:rPr lang="en-US" altLang="zh-CN" sz="1770" dirty="0"/>
              <a:t>. IJCAI 2018</a:t>
            </a:r>
            <a:endParaRPr lang="en-US" altLang="zh-CN" sz="1770" dirty="0"/>
          </a:p>
          <a:p>
            <a:pPr marL="337820" indent="-337820" fontAlgn="auto">
              <a:spcAft>
                <a:spcPts val="0"/>
              </a:spcAft>
              <a:defRPr/>
            </a:pPr>
            <a:r>
              <a:rPr lang="en-US" altLang="zh-CN" sz="2835" dirty="0"/>
              <a:t> IJCAI 2017 </a:t>
            </a:r>
            <a:r>
              <a:rPr lang="zh-CN" altLang="en-US" sz="2835" dirty="0"/>
              <a:t>最佳论文</a:t>
            </a:r>
            <a:endParaRPr lang="en-US" altLang="zh-CN" sz="2835" dirty="0"/>
          </a:p>
          <a:p>
            <a:pPr marL="732790" lvl="1" indent="-281305" fontAlgn="auto">
              <a:spcAft>
                <a:spcPts val="0"/>
              </a:spcAft>
              <a:defRPr/>
            </a:pPr>
            <a:r>
              <a:rPr lang="en-US" altLang="zh-CN" sz="1770" dirty="0"/>
              <a:t>Mark Kaminski et al. </a:t>
            </a:r>
            <a:r>
              <a:rPr lang="en-US" altLang="zh-CN" sz="1770" b="1" i="1" dirty="0">
                <a:solidFill>
                  <a:srgbClr val="0070C0"/>
                </a:solidFill>
              </a:rPr>
              <a:t>Foundations of Declarative Data Analysis Using Limit </a:t>
            </a:r>
            <a:r>
              <a:rPr lang="en-US" altLang="zh-CN" sz="1770" b="1" i="1" dirty="0" err="1">
                <a:solidFill>
                  <a:srgbClr val="0070C0"/>
                </a:solidFill>
              </a:rPr>
              <a:t>Datalog</a:t>
            </a:r>
            <a:r>
              <a:rPr lang="en-US" altLang="zh-CN" sz="1770" b="1" i="1" dirty="0">
                <a:solidFill>
                  <a:srgbClr val="0070C0"/>
                </a:solidFill>
              </a:rPr>
              <a:t> Programs</a:t>
            </a:r>
            <a:r>
              <a:rPr lang="en-US" altLang="zh-CN" sz="1770" dirty="0"/>
              <a:t>. IJCAI 2017.</a:t>
            </a:r>
            <a:endParaRPr lang="en-US" altLang="zh-CN" sz="1770" dirty="0"/>
          </a:p>
          <a:p>
            <a:pPr marL="337820" indent="-337820" fontAlgn="auto">
              <a:spcAft>
                <a:spcPts val="0"/>
              </a:spcAft>
              <a:defRPr/>
            </a:pPr>
            <a:r>
              <a:rPr lang="en-US" altLang="zh-CN" sz="2835" dirty="0"/>
              <a:t> IJCAI 2017 Prominent </a:t>
            </a:r>
            <a:r>
              <a:rPr lang="zh-CN" altLang="en-US" sz="2835" dirty="0"/>
              <a:t>论文</a:t>
            </a:r>
            <a:endParaRPr lang="en-US" altLang="zh-CN" sz="2835" dirty="0"/>
          </a:p>
          <a:p>
            <a:pPr marL="732790" lvl="1" indent="-281305" fontAlgn="auto">
              <a:spcAft>
                <a:spcPts val="0"/>
              </a:spcAft>
              <a:defRPr/>
            </a:pPr>
            <a:r>
              <a:rPr lang="en-US" altLang="zh-CN" sz="1770" dirty="0" err="1"/>
              <a:t>BabelNet</a:t>
            </a:r>
            <a:r>
              <a:rPr lang="en-US" altLang="zh-CN" sz="1770" dirty="0"/>
              <a:t>: </a:t>
            </a:r>
            <a:r>
              <a:rPr lang="en-US" altLang="zh-CN" sz="1770" b="1" i="1" dirty="0">
                <a:solidFill>
                  <a:srgbClr val="0070C0"/>
                </a:solidFill>
              </a:rPr>
              <a:t>The automatic construction, evaluation and application of a wide-coverage multilingual semantic network</a:t>
            </a:r>
            <a:r>
              <a:rPr lang="en-US" altLang="zh-CN" sz="1770" dirty="0"/>
              <a:t>. </a:t>
            </a:r>
            <a:endParaRPr lang="en-US" altLang="zh-CN" sz="1770" dirty="0"/>
          </a:p>
          <a:p>
            <a:pPr marL="732790" lvl="1" indent="-281305" fontAlgn="auto">
              <a:spcAft>
                <a:spcPts val="0"/>
              </a:spcAft>
              <a:defRPr/>
            </a:pPr>
            <a:r>
              <a:rPr lang="en-US" altLang="zh-CN" sz="1770" dirty="0"/>
              <a:t>YAGO2: </a:t>
            </a:r>
            <a:r>
              <a:rPr lang="en-US" altLang="zh-CN" sz="1770" b="1" i="1" dirty="0">
                <a:solidFill>
                  <a:srgbClr val="0070C0"/>
                </a:solidFill>
              </a:rPr>
              <a:t>A spatially and temporally enhanced knowledge base from Wikipedia. </a:t>
            </a:r>
            <a:endParaRPr lang="zh-CN" altLang="en-US" sz="2835" dirty="0"/>
          </a:p>
        </p:txBody>
      </p:sp>
      <p:sp>
        <p:nvSpPr>
          <p:cNvPr id="5837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111BE3C0-BC46-4085-92F8-443C4C98CD24}"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58373"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知识图谱的重要性</a:t>
            </a:r>
            <a:endParaRPr lang="zh-CN" altLang="en-US" dirty="0">
              <a:ea typeface="宋体" panose="02010600030101010101" pitchFamily="2" charset="-122"/>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p:cNvSpPr>
            <a:spLocks noGrp="1" noChangeArrowheads="1"/>
          </p:cNvSpPr>
          <p:nvPr>
            <p:ph idx="1"/>
          </p:nvPr>
        </p:nvSpPr>
        <p:spPr>
          <a:xfrm>
            <a:off x="628650" y="1225550"/>
            <a:ext cx="7886700" cy="4951413"/>
          </a:xfrm>
        </p:spPr>
        <p:txBody>
          <a:bodyPr/>
          <a:lstStyle/>
          <a:p>
            <a:pPr marL="336550" indent="-336550"/>
            <a:r>
              <a:rPr lang="en-US" altLang="zh-CN" smtClean="0"/>
              <a:t> NIPS  2017</a:t>
            </a:r>
            <a:r>
              <a:rPr lang="zh-CN" altLang="en-US" smtClean="0"/>
              <a:t>谷歌工程师</a:t>
            </a:r>
            <a:r>
              <a:rPr lang="en-US" altLang="zh-CN" smtClean="0"/>
              <a:t>Ali Rahimi </a:t>
            </a:r>
            <a:r>
              <a:rPr lang="zh-CN" altLang="en-US" smtClean="0"/>
              <a:t>发表获奖感言：</a:t>
            </a:r>
            <a:r>
              <a:rPr lang="zh-CN" altLang="en-US" b="1" smtClean="0">
                <a:solidFill>
                  <a:srgbClr val="C00000"/>
                </a:solidFill>
              </a:rPr>
              <a:t>“深度学习成了今天的炼金术”</a:t>
            </a:r>
            <a:endParaRPr lang="en-US" altLang="zh-CN" b="1" smtClean="0">
              <a:solidFill>
                <a:srgbClr val="C00000"/>
              </a:solidFill>
            </a:endParaRPr>
          </a:p>
          <a:p>
            <a:pPr marL="732155" lvl="1" indent="-281305"/>
            <a:r>
              <a:rPr lang="zh-CN" altLang="en-US" smtClean="0"/>
              <a:t>运用类似神经网络的系统进行学习</a:t>
            </a:r>
            <a:endParaRPr lang="en-US" altLang="zh-CN" smtClean="0"/>
          </a:p>
          <a:p>
            <a:pPr marL="732155" lvl="1" indent="-281305"/>
            <a:r>
              <a:rPr lang="zh-CN" altLang="en-US" smtClean="0"/>
              <a:t>缺乏坚实理论的指导</a:t>
            </a:r>
            <a:endParaRPr lang="en-US" altLang="zh-CN" smtClean="0"/>
          </a:p>
          <a:p>
            <a:pPr marL="732155" lvl="1" indent="-281305"/>
            <a:r>
              <a:rPr lang="zh-CN" altLang="en-US" smtClean="0"/>
              <a:t>几乎不具有可解释性</a:t>
            </a:r>
            <a:endParaRPr lang="zh-CN" altLang="en-US" smtClean="0"/>
          </a:p>
          <a:p>
            <a:pPr marL="336550" indent="-336550"/>
            <a:endParaRPr lang="zh-CN" altLang="en-US" smtClean="0"/>
          </a:p>
        </p:txBody>
      </p:sp>
      <p:sp>
        <p:nvSpPr>
          <p:cNvPr id="59396"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D765775F-BE20-45A6-9AFD-5EF5E0AFD926}"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59397"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深度学习是炼金术？</a:t>
            </a:r>
            <a:endParaRPr lang="zh-CN" altLang="en-US" dirty="0">
              <a:ea typeface="宋体" panose="02010600030101010101" pitchFamily="2" charset="-122"/>
              <a:cs typeface="Arial" panose="020B0604020202020204" pitchFamily="34" charset="0"/>
            </a:endParaRPr>
          </a:p>
        </p:txBody>
      </p:sp>
      <p:pic>
        <p:nvPicPr>
          <p:cNvPr id="593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2665413"/>
            <a:ext cx="4048125" cy="3602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3A1E1D3E-3BEA-41D2-9342-DF12918E313C}"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60420" name="标题 1"/>
          <p:cNvSpPr>
            <a:spLocks noGrp="1" noChangeArrowheads="1"/>
          </p:cNvSpPr>
          <p:nvPr>
            <p:ph type="title"/>
          </p:nvPr>
        </p:nvSpPr>
        <p:spPr>
          <a:xfrm>
            <a:off x="1331913" y="133350"/>
            <a:ext cx="6480175" cy="882650"/>
          </a:xfrm>
        </p:spPr>
        <p:txBody>
          <a:bodyPr/>
          <a:lstStyle/>
          <a:p>
            <a:r>
              <a:rPr lang="en-US" altLang="zh-CN" dirty="0">
                <a:ea typeface="宋体" panose="02010600030101010101" pitchFamily="2" charset="-122"/>
                <a:cs typeface="Arial" panose="020B0604020202020204" pitchFamily="34" charset="0"/>
              </a:rPr>
              <a:t>AI </a:t>
            </a:r>
            <a:r>
              <a:rPr lang="zh-CN" altLang="en-US" dirty="0">
                <a:ea typeface="宋体" panose="02010600030101010101" pitchFamily="2" charset="-122"/>
                <a:cs typeface="Arial" panose="020B0604020202020204" pitchFamily="34" charset="0"/>
              </a:rPr>
              <a:t>发展的主线</a:t>
            </a:r>
            <a:endParaRPr lang="zh-CN" altLang="en-US" dirty="0">
              <a:ea typeface="宋体" panose="02010600030101010101" pitchFamily="2" charset="-122"/>
              <a:cs typeface="Arial" panose="020B0604020202020204" pitchFamily="34" charset="0"/>
            </a:endParaRPr>
          </a:p>
        </p:txBody>
      </p:sp>
      <p:pic>
        <p:nvPicPr>
          <p:cNvPr id="60421"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463" y="1676400"/>
            <a:ext cx="8129587"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cs typeface="Arial" panose="020B0604020202020204" pitchFamily="34" charset="0"/>
              </a:rPr>
              <a:t>知识引导的开源情报解析模式</a:t>
            </a:r>
            <a:endParaRPr lang="zh-CN" altLang="en-US" dirty="0">
              <a:ea typeface="宋体" panose="02010600030101010101" pitchFamily="2" charset="-122"/>
              <a:cs typeface="Arial" panose="020B0604020202020204" pitchFamily="34" charset="0"/>
            </a:endParaRPr>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5" name="图片 4" descr="屏幕快照 2021-07-13 下午4.24.08.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675" y="1412776"/>
            <a:ext cx="8111433" cy="426993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cs typeface="Arial" panose="020B0604020202020204" pitchFamily="34" charset="0"/>
              </a:rPr>
              <a:t>知识引导的开源情报解析模式</a:t>
            </a:r>
            <a:endParaRPr lang="zh-CN" altLang="en-US" dirty="0">
              <a:ea typeface="宋体" panose="02010600030101010101" pitchFamily="2" charset="-122"/>
              <a:cs typeface="Arial" panose="020B0604020202020204" pitchFamily="34" charset="0"/>
            </a:endParaRPr>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6" name="图片 5" descr="屏幕快照 2021-07-13 下午4.23.06.png"/>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628" y="1340768"/>
            <a:ext cx="8671093" cy="464248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cs typeface="Arial" panose="020B0604020202020204" pitchFamily="34" charset="0"/>
              </a:rPr>
              <a:t>知识引导的开源情报解析模式</a:t>
            </a:r>
            <a:endParaRPr lang="zh-CN" altLang="en-US" dirty="0">
              <a:ea typeface="宋体" panose="02010600030101010101" pitchFamily="2" charset="-122"/>
              <a:cs typeface="Arial" panose="020B0604020202020204" pitchFamily="34" charset="0"/>
            </a:endParaRPr>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
        <p:nvSpPr>
          <p:cNvPr id="18" name="矩形 14"/>
          <p:cNvSpPr>
            <a:spLocks noChangeArrowheads="1"/>
          </p:cNvSpPr>
          <p:nvPr/>
        </p:nvSpPr>
        <p:spPr bwMode="auto">
          <a:xfrm>
            <a:off x="2297242" y="5853689"/>
            <a:ext cx="4313955" cy="424732"/>
          </a:xfrm>
          <a:prstGeom prst="rect">
            <a:avLst/>
          </a:prstGeom>
          <a:no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defRPr/>
            </a:pPr>
            <a:r>
              <a:rPr kumimoji="1" lang="zh-CN" altLang="en-US"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知识图谱在情报解析中的作用</a:t>
            </a:r>
            <a:endParaRPr kumimoji="1" lang="zh-CN" altLang="en-US" sz="24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nvGrpSpPr>
          <p:cNvPr id="19" name="组合 22"/>
          <p:cNvGrpSpPr/>
          <p:nvPr/>
        </p:nvGrpSpPr>
        <p:grpSpPr bwMode="auto">
          <a:xfrm>
            <a:off x="577121" y="1484313"/>
            <a:ext cx="7860403" cy="3889641"/>
            <a:chOff x="1587183" y="1543050"/>
            <a:chExt cx="8947023" cy="4200609"/>
          </a:xfrm>
        </p:grpSpPr>
        <p:grpSp>
          <p:nvGrpSpPr>
            <p:cNvPr id="20" name="组合 2"/>
            <p:cNvGrpSpPr/>
            <p:nvPr/>
          </p:nvGrpSpPr>
          <p:grpSpPr bwMode="auto">
            <a:xfrm>
              <a:off x="1587183" y="1543050"/>
              <a:ext cx="8947023" cy="4200609"/>
              <a:chOff x="3009276" y="1771650"/>
              <a:chExt cx="6068049" cy="3228976"/>
            </a:xfrm>
          </p:grpSpPr>
          <p:sp>
            <p:nvSpPr>
              <p:cNvPr id="24" name="矩形 5"/>
              <p:cNvSpPr>
                <a:spLocks noChangeArrowheads="1"/>
              </p:cNvSpPr>
              <p:nvPr/>
            </p:nvSpPr>
            <p:spPr bwMode="auto">
              <a:xfrm>
                <a:off x="3009276" y="2906327"/>
                <a:ext cx="1599265" cy="587650"/>
              </a:xfrm>
              <a:prstGeom prst="rect">
                <a:avLst/>
              </a:prstGeom>
              <a:noFill/>
              <a:ln>
                <a:noFill/>
              </a:ln>
            </p:spPr>
            <p:txBody>
              <a:bodyPr wrap="square">
                <a:spAutoFit/>
              </a:bodyPr>
              <a:lstStyle>
                <a:lvl1pPr>
                  <a:lnSpc>
                    <a:spcPct val="90000"/>
                  </a:lnSpc>
                  <a:spcBef>
                    <a:spcPts val="1200"/>
                  </a:spcBef>
                  <a:spcAft>
                    <a:spcPts val="600"/>
                  </a:spcAft>
                  <a:buClr>
                    <a:srgbClr val="7030A0"/>
                  </a:buClr>
                  <a:buFont typeface="Wingdings" panose="05000000000000000000" pitchFamily="2" charset="2"/>
                  <a:buChar char="Ø"/>
                  <a:defRPr kumimoji="1" sz="2800">
                    <a:solidFill>
                      <a:schemeClr val="tx1"/>
                    </a:solidFill>
                    <a:latin typeface="华文中宋" panose="02010600040101010101" pitchFamily="2" charset="-122"/>
                    <a:ea typeface="华文中宋" panose="02010600040101010101" pitchFamily="2" charset="-122"/>
                    <a:cs typeface="华文中宋" panose="02010600040101010101" pitchFamily="2" charset="-122"/>
                  </a:defRPr>
                </a:lvl1pPr>
                <a:lvl2pPr marL="742950" indent="-285750">
                  <a:lnSpc>
                    <a:spcPct val="90000"/>
                  </a:lnSpc>
                  <a:spcBef>
                    <a:spcPts val="600"/>
                  </a:spcBef>
                  <a:spcAft>
                    <a:spcPts val="600"/>
                  </a:spcAft>
                  <a:buClr>
                    <a:srgbClr val="C00000"/>
                  </a:buClr>
                  <a:buSzPct val="60000"/>
                  <a:buFont typeface="Wingdings" panose="05000000000000000000" pitchFamily="2" charset="2"/>
                  <a:buChar char="p"/>
                  <a:defRPr sz="2400" b="1">
                    <a:solidFill>
                      <a:schemeClr val="tx1"/>
                    </a:solidFill>
                    <a:latin typeface="仿宋" panose="02010609060101010101" pitchFamily="49" charset="-122"/>
                    <a:ea typeface="仿宋" panose="02010609060101010101" pitchFamily="49" charset="-122"/>
                    <a:cs typeface="仿宋" panose="02010609060101010101" pitchFamily="49" charset="-122"/>
                  </a:defRPr>
                </a:lvl2pPr>
                <a:lvl3pPr marL="1143000" indent="-228600">
                  <a:lnSpc>
                    <a:spcPct val="90000"/>
                  </a:lnSpc>
                  <a:spcBef>
                    <a:spcPts val="600"/>
                  </a:spcBef>
                  <a:buClr>
                    <a:srgbClr val="843C0C"/>
                  </a:buClr>
                  <a:buSzPct val="60000"/>
                  <a:buFont typeface="Wingdings" panose="05000000000000000000" pitchFamily="2" charset="2"/>
                  <a:buChar char="l"/>
                  <a:defRPr kumimoji="1" sz="2000">
                    <a:solidFill>
                      <a:schemeClr val="tx1"/>
                    </a:solidFill>
                    <a:latin typeface="华文楷体" panose="02010600040101010101" pitchFamily="2" charset="-122"/>
                    <a:ea typeface="华文楷体" panose="02010600040101010101" pitchFamily="2" charset="-122"/>
                    <a:cs typeface="仿宋" panose="02010609060101010101" pitchFamily="49"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9pPr>
              </a:lstStyle>
              <a:p>
                <a:pPr algn="ctr">
                  <a:lnSpc>
                    <a:spcPct val="100000"/>
                  </a:lnSpc>
                  <a:spcBef>
                    <a:spcPct val="0"/>
                  </a:spcBef>
                  <a:spcAft>
                    <a:spcPct val="0"/>
                  </a:spcAft>
                  <a:buClrTx/>
                  <a:buFontTx/>
                  <a:buNone/>
                </a:pPr>
                <a:r>
                  <a:rPr kumimoji="0" lang="zh-CN" altLang="en-US" sz="2000" b="1" dirty="0">
                    <a:latin typeface="黑体" panose="02010609060101010101" pitchFamily="49" charset="-122"/>
                    <a:ea typeface="黑体" panose="02010609060101010101" pitchFamily="49" charset="-122"/>
                  </a:rPr>
                  <a:t>多源异构情报数据融合</a:t>
                </a:r>
                <a:endParaRPr kumimoji="0" lang="zh-CN" altLang="zh-CN" sz="2000" dirty="0">
                  <a:latin typeface="黑体" panose="02010609060101010101" pitchFamily="49" charset="-122"/>
                  <a:ea typeface="黑体" panose="02010609060101010101" pitchFamily="49" charset="-122"/>
                </a:endParaRPr>
              </a:p>
            </p:txBody>
          </p:sp>
          <p:pic>
            <p:nvPicPr>
              <p:cNvPr id="25"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6138" y="3009901"/>
                <a:ext cx="1886612" cy="1400174"/>
              </a:xfrm>
              <a:prstGeom prst="rect">
                <a:avLst/>
              </a:prstGeom>
              <a:noFill/>
              <a:ln>
                <a:noFill/>
              </a:ln>
            </p:spPr>
          </p:pic>
          <p:pic>
            <p:nvPicPr>
              <p:cNvPr id="26"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6" y="1771650"/>
                <a:ext cx="1343025" cy="1123950"/>
              </a:xfrm>
              <a:prstGeom prst="rect">
                <a:avLst/>
              </a:prstGeom>
              <a:noFill/>
              <a:ln>
                <a:noFill/>
              </a:ln>
            </p:spPr>
          </p:pic>
          <p:pic>
            <p:nvPicPr>
              <p:cNvPr id="27" name="图片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0703" y="1876426"/>
                <a:ext cx="1886622" cy="1190625"/>
              </a:xfrm>
              <a:prstGeom prst="rect">
                <a:avLst/>
              </a:prstGeom>
              <a:noFill/>
              <a:ln>
                <a:noFill/>
              </a:ln>
            </p:spPr>
          </p:pic>
          <p:pic>
            <p:nvPicPr>
              <p:cNvPr id="28" name="图片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25" y="3705225"/>
                <a:ext cx="1619250" cy="1162050"/>
              </a:xfrm>
              <a:prstGeom prst="rect">
                <a:avLst/>
              </a:prstGeom>
              <a:noFill/>
              <a:ln>
                <a:noFill/>
              </a:ln>
            </p:spPr>
          </p:pic>
          <p:pic>
            <p:nvPicPr>
              <p:cNvPr id="29" name="图片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1851" y="3714751"/>
                <a:ext cx="1857375" cy="1285875"/>
              </a:xfrm>
              <a:prstGeom prst="rect">
                <a:avLst/>
              </a:prstGeom>
              <a:noFill/>
              <a:ln>
                <a:noFill/>
              </a:ln>
            </p:spPr>
          </p:pic>
          <p:cxnSp>
            <p:nvCxnSpPr>
              <p:cNvPr id="30" name="直线箭头连接符 15"/>
              <p:cNvCxnSpPr/>
              <p:nvPr/>
            </p:nvCxnSpPr>
            <p:spPr>
              <a:xfrm flipV="1">
                <a:off x="6773390" y="2906327"/>
                <a:ext cx="647071" cy="304426"/>
              </a:xfrm>
              <a:prstGeom prst="straightConnector1">
                <a:avLst/>
              </a:prstGeom>
              <a:ln w="76200" cmpd="sng">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grpSp>
        <p:cxnSp>
          <p:nvCxnSpPr>
            <p:cNvPr id="21" name="直线箭头连接符 16"/>
            <p:cNvCxnSpPr/>
            <p:nvPr/>
          </p:nvCxnSpPr>
          <p:spPr>
            <a:xfrm>
              <a:off x="6685435" y="4906737"/>
              <a:ext cx="928775" cy="466321"/>
            </a:xfrm>
            <a:prstGeom prst="straightConnector1">
              <a:avLst/>
            </a:prstGeom>
            <a:ln w="76200" cmpd="sng">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 name="直线箭头连接符 17"/>
            <p:cNvCxnSpPr/>
            <p:nvPr/>
          </p:nvCxnSpPr>
          <p:spPr>
            <a:xfrm flipH="1" flipV="1">
              <a:off x="3975002" y="2851150"/>
              <a:ext cx="809516" cy="500610"/>
            </a:xfrm>
            <a:prstGeom prst="straightConnector1">
              <a:avLst/>
            </a:prstGeom>
            <a:ln w="76200" cmpd="sng">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直线箭头连接符 19"/>
            <p:cNvCxnSpPr/>
            <p:nvPr/>
          </p:nvCxnSpPr>
          <p:spPr>
            <a:xfrm flipH="1">
              <a:off x="3870198" y="4886164"/>
              <a:ext cx="1046227" cy="486894"/>
            </a:xfrm>
            <a:prstGeom prst="straightConnector1">
              <a:avLst/>
            </a:prstGeom>
            <a:ln w="76200" cmpd="sng">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31" name="矩形 5"/>
          <p:cNvSpPr>
            <a:spLocks noChangeArrowheads="1"/>
          </p:cNvSpPr>
          <p:nvPr/>
        </p:nvSpPr>
        <p:spPr bwMode="auto">
          <a:xfrm>
            <a:off x="687442" y="5271864"/>
            <a:ext cx="2071649" cy="707886"/>
          </a:xfrm>
          <a:prstGeom prst="rect">
            <a:avLst/>
          </a:prstGeom>
          <a:noFill/>
          <a:ln>
            <a:noFill/>
          </a:ln>
        </p:spPr>
        <p:txBody>
          <a:bodyPr wrap="square">
            <a:spAutoFit/>
          </a:bodyPr>
          <a:lstStyle>
            <a:lvl1pPr>
              <a:lnSpc>
                <a:spcPct val="90000"/>
              </a:lnSpc>
              <a:spcBef>
                <a:spcPts val="1200"/>
              </a:spcBef>
              <a:spcAft>
                <a:spcPts val="600"/>
              </a:spcAft>
              <a:buClr>
                <a:srgbClr val="7030A0"/>
              </a:buClr>
              <a:buFont typeface="Wingdings" panose="05000000000000000000" pitchFamily="2" charset="2"/>
              <a:buChar char="Ø"/>
              <a:defRPr kumimoji="1" sz="2800">
                <a:solidFill>
                  <a:schemeClr val="tx1"/>
                </a:solidFill>
                <a:latin typeface="华文中宋" panose="02010600040101010101" pitchFamily="2" charset="-122"/>
                <a:ea typeface="华文中宋" panose="02010600040101010101" pitchFamily="2" charset="-122"/>
                <a:cs typeface="华文中宋" panose="02010600040101010101" pitchFamily="2" charset="-122"/>
              </a:defRPr>
            </a:lvl1pPr>
            <a:lvl2pPr marL="742950" indent="-285750">
              <a:lnSpc>
                <a:spcPct val="90000"/>
              </a:lnSpc>
              <a:spcBef>
                <a:spcPts val="600"/>
              </a:spcBef>
              <a:spcAft>
                <a:spcPts val="600"/>
              </a:spcAft>
              <a:buClr>
                <a:srgbClr val="C00000"/>
              </a:buClr>
              <a:buSzPct val="60000"/>
              <a:buFont typeface="Wingdings" panose="05000000000000000000" pitchFamily="2" charset="2"/>
              <a:buChar char="p"/>
              <a:defRPr sz="2400" b="1">
                <a:solidFill>
                  <a:schemeClr val="tx1"/>
                </a:solidFill>
                <a:latin typeface="仿宋" panose="02010609060101010101" pitchFamily="49" charset="-122"/>
                <a:ea typeface="仿宋" panose="02010609060101010101" pitchFamily="49" charset="-122"/>
                <a:cs typeface="仿宋" panose="02010609060101010101" pitchFamily="49" charset="-122"/>
              </a:defRPr>
            </a:lvl2pPr>
            <a:lvl3pPr marL="1143000" indent="-228600">
              <a:lnSpc>
                <a:spcPct val="90000"/>
              </a:lnSpc>
              <a:spcBef>
                <a:spcPts val="600"/>
              </a:spcBef>
              <a:buClr>
                <a:srgbClr val="843C0C"/>
              </a:buClr>
              <a:buSzPct val="60000"/>
              <a:buFont typeface="Wingdings" panose="05000000000000000000" pitchFamily="2" charset="2"/>
              <a:buChar char="l"/>
              <a:defRPr kumimoji="1" sz="2000">
                <a:solidFill>
                  <a:schemeClr val="tx1"/>
                </a:solidFill>
                <a:latin typeface="华文楷体" panose="02010600040101010101" pitchFamily="2" charset="-122"/>
                <a:ea typeface="华文楷体" panose="02010600040101010101" pitchFamily="2" charset="-122"/>
                <a:cs typeface="仿宋" panose="02010609060101010101" pitchFamily="49"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9pPr>
          </a:lstStyle>
          <a:p>
            <a:pPr algn="ctr">
              <a:lnSpc>
                <a:spcPct val="100000"/>
              </a:lnSpc>
              <a:spcBef>
                <a:spcPct val="0"/>
              </a:spcBef>
              <a:spcAft>
                <a:spcPct val="0"/>
              </a:spcAft>
              <a:buClrTx/>
              <a:buFontTx/>
              <a:buNone/>
            </a:pPr>
            <a:r>
              <a:rPr kumimoji="0" lang="zh-CN" altLang="en-US" sz="2000" b="1" dirty="0">
                <a:latin typeface="黑体" panose="02010609060101010101" pitchFamily="49" charset="-122"/>
                <a:ea typeface="黑体" panose="02010609060101010101" pitchFamily="49" charset="-122"/>
              </a:rPr>
              <a:t>关联主题数据搜索和采集</a:t>
            </a:r>
            <a:endParaRPr kumimoji="0" lang="zh-CN" altLang="zh-CN" sz="2000" dirty="0">
              <a:latin typeface="黑体" panose="02010609060101010101" pitchFamily="49" charset="-122"/>
              <a:ea typeface="黑体" panose="02010609060101010101" pitchFamily="49" charset="-122"/>
            </a:endParaRPr>
          </a:p>
        </p:txBody>
      </p:sp>
      <p:sp>
        <p:nvSpPr>
          <p:cNvPr id="32" name="矩形 5"/>
          <p:cNvSpPr>
            <a:spLocks noChangeArrowheads="1"/>
          </p:cNvSpPr>
          <p:nvPr/>
        </p:nvSpPr>
        <p:spPr bwMode="auto">
          <a:xfrm>
            <a:off x="6149347" y="5446290"/>
            <a:ext cx="2071649" cy="707886"/>
          </a:xfrm>
          <a:prstGeom prst="rect">
            <a:avLst/>
          </a:prstGeom>
          <a:noFill/>
          <a:ln>
            <a:noFill/>
          </a:ln>
        </p:spPr>
        <p:txBody>
          <a:bodyPr wrap="square">
            <a:spAutoFit/>
          </a:bodyPr>
          <a:lstStyle>
            <a:lvl1pPr>
              <a:lnSpc>
                <a:spcPct val="90000"/>
              </a:lnSpc>
              <a:spcBef>
                <a:spcPts val="1200"/>
              </a:spcBef>
              <a:spcAft>
                <a:spcPts val="600"/>
              </a:spcAft>
              <a:buClr>
                <a:srgbClr val="7030A0"/>
              </a:buClr>
              <a:buFont typeface="Wingdings" panose="05000000000000000000" pitchFamily="2" charset="2"/>
              <a:buChar char="Ø"/>
              <a:defRPr kumimoji="1" sz="2800">
                <a:solidFill>
                  <a:schemeClr val="tx1"/>
                </a:solidFill>
                <a:latin typeface="华文中宋" panose="02010600040101010101" pitchFamily="2" charset="-122"/>
                <a:ea typeface="华文中宋" panose="02010600040101010101" pitchFamily="2" charset="-122"/>
                <a:cs typeface="华文中宋" panose="02010600040101010101" pitchFamily="2" charset="-122"/>
              </a:defRPr>
            </a:lvl1pPr>
            <a:lvl2pPr marL="742950" indent="-285750">
              <a:lnSpc>
                <a:spcPct val="90000"/>
              </a:lnSpc>
              <a:spcBef>
                <a:spcPts val="600"/>
              </a:spcBef>
              <a:spcAft>
                <a:spcPts val="600"/>
              </a:spcAft>
              <a:buClr>
                <a:srgbClr val="C00000"/>
              </a:buClr>
              <a:buSzPct val="60000"/>
              <a:buFont typeface="Wingdings" panose="05000000000000000000" pitchFamily="2" charset="2"/>
              <a:buChar char="p"/>
              <a:defRPr sz="2400" b="1">
                <a:solidFill>
                  <a:schemeClr val="tx1"/>
                </a:solidFill>
                <a:latin typeface="仿宋" panose="02010609060101010101" pitchFamily="49" charset="-122"/>
                <a:ea typeface="仿宋" panose="02010609060101010101" pitchFamily="49" charset="-122"/>
                <a:cs typeface="仿宋" panose="02010609060101010101" pitchFamily="49" charset="-122"/>
              </a:defRPr>
            </a:lvl2pPr>
            <a:lvl3pPr marL="1143000" indent="-228600">
              <a:lnSpc>
                <a:spcPct val="90000"/>
              </a:lnSpc>
              <a:spcBef>
                <a:spcPts val="600"/>
              </a:spcBef>
              <a:buClr>
                <a:srgbClr val="843C0C"/>
              </a:buClr>
              <a:buSzPct val="60000"/>
              <a:buFont typeface="Wingdings" panose="05000000000000000000" pitchFamily="2" charset="2"/>
              <a:buChar char="l"/>
              <a:defRPr kumimoji="1" sz="2000">
                <a:solidFill>
                  <a:schemeClr val="tx1"/>
                </a:solidFill>
                <a:latin typeface="华文楷体" panose="02010600040101010101" pitchFamily="2" charset="-122"/>
                <a:ea typeface="华文楷体" panose="02010600040101010101" pitchFamily="2" charset="-122"/>
                <a:cs typeface="仿宋" panose="02010609060101010101" pitchFamily="49"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9pPr>
          </a:lstStyle>
          <a:p>
            <a:pPr algn="ctr">
              <a:lnSpc>
                <a:spcPct val="100000"/>
              </a:lnSpc>
              <a:spcBef>
                <a:spcPct val="0"/>
              </a:spcBef>
              <a:spcAft>
                <a:spcPct val="0"/>
              </a:spcAft>
              <a:buClrTx/>
              <a:buFontTx/>
              <a:buNone/>
            </a:pPr>
            <a:r>
              <a:rPr kumimoji="0" lang="zh-CN" altLang="en-US" sz="2000" b="1" dirty="0">
                <a:latin typeface="黑体" panose="02010609060101010101" pitchFamily="49" charset="-122"/>
                <a:ea typeface="黑体" panose="02010609060101010101" pitchFamily="49" charset="-122"/>
              </a:rPr>
              <a:t>隐形关系推理和知识挖掘</a:t>
            </a:r>
            <a:endParaRPr kumimoji="0" lang="zh-CN" altLang="zh-CN" sz="2000" dirty="0">
              <a:latin typeface="黑体" panose="02010609060101010101" pitchFamily="49" charset="-122"/>
              <a:ea typeface="黑体" panose="02010609060101010101" pitchFamily="49" charset="-122"/>
            </a:endParaRPr>
          </a:p>
        </p:txBody>
      </p:sp>
      <p:sp>
        <p:nvSpPr>
          <p:cNvPr id="33" name="矩形 5"/>
          <p:cNvSpPr>
            <a:spLocks noChangeArrowheads="1"/>
          </p:cNvSpPr>
          <p:nvPr/>
        </p:nvSpPr>
        <p:spPr bwMode="auto">
          <a:xfrm>
            <a:off x="6328569" y="3000697"/>
            <a:ext cx="2071649" cy="707886"/>
          </a:xfrm>
          <a:prstGeom prst="rect">
            <a:avLst/>
          </a:prstGeom>
          <a:noFill/>
          <a:ln>
            <a:noFill/>
          </a:ln>
        </p:spPr>
        <p:txBody>
          <a:bodyPr wrap="square">
            <a:spAutoFit/>
          </a:bodyPr>
          <a:lstStyle>
            <a:lvl1pPr>
              <a:lnSpc>
                <a:spcPct val="90000"/>
              </a:lnSpc>
              <a:spcBef>
                <a:spcPts val="1200"/>
              </a:spcBef>
              <a:spcAft>
                <a:spcPts val="600"/>
              </a:spcAft>
              <a:buClr>
                <a:srgbClr val="7030A0"/>
              </a:buClr>
              <a:buFont typeface="Wingdings" panose="05000000000000000000" pitchFamily="2" charset="2"/>
              <a:buChar char="Ø"/>
              <a:defRPr kumimoji="1" sz="2800">
                <a:solidFill>
                  <a:schemeClr val="tx1"/>
                </a:solidFill>
                <a:latin typeface="华文中宋" panose="02010600040101010101" pitchFamily="2" charset="-122"/>
                <a:ea typeface="华文中宋" panose="02010600040101010101" pitchFamily="2" charset="-122"/>
                <a:cs typeface="华文中宋" panose="02010600040101010101" pitchFamily="2" charset="-122"/>
              </a:defRPr>
            </a:lvl1pPr>
            <a:lvl2pPr marL="742950" indent="-285750">
              <a:lnSpc>
                <a:spcPct val="90000"/>
              </a:lnSpc>
              <a:spcBef>
                <a:spcPts val="600"/>
              </a:spcBef>
              <a:spcAft>
                <a:spcPts val="600"/>
              </a:spcAft>
              <a:buClr>
                <a:srgbClr val="C00000"/>
              </a:buClr>
              <a:buSzPct val="60000"/>
              <a:buFont typeface="Wingdings" panose="05000000000000000000" pitchFamily="2" charset="2"/>
              <a:buChar char="p"/>
              <a:defRPr sz="2400" b="1">
                <a:solidFill>
                  <a:schemeClr val="tx1"/>
                </a:solidFill>
                <a:latin typeface="仿宋" panose="02010609060101010101" pitchFamily="49" charset="-122"/>
                <a:ea typeface="仿宋" panose="02010609060101010101" pitchFamily="49" charset="-122"/>
                <a:cs typeface="仿宋" panose="02010609060101010101" pitchFamily="49" charset="-122"/>
              </a:defRPr>
            </a:lvl2pPr>
            <a:lvl3pPr marL="1143000" indent="-228600">
              <a:lnSpc>
                <a:spcPct val="90000"/>
              </a:lnSpc>
              <a:spcBef>
                <a:spcPts val="600"/>
              </a:spcBef>
              <a:buClr>
                <a:srgbClr val="843C0C"/>
              </a:buClr>
              <a:buSzPct val="60000"/>
              <a:buFont typeface="Wingdings" panose="05000000000000000000" pitchFamily="2" charset="2"/>
              <a:buChar char="l"/>
              <a:defRPr kumimoji="1" sz="2000">
                <a:solidFill>
                  <a:schemeClr val="tx1"/>
                </a:solidFill>
                <a:latin typeface="华文楷体" panose="02010600040101010101" pitchFamily="2" charset="-122"/>
                <a:ea typeface="华文楷体" panose="02010600040101010101" pitchFamily="2" charset="-122"/>
                <a:cs typeface="仿宋" panose="02010609060101010101" pitchFamily="49"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华文中宋" panose="02010600040101010101" pitchFamily="2" charset="-122"/>
                <a:ea typeface="华文中宋" panose="02010600040101010101" pitchFamily="2" charset="-122"/>
                <a:cs typeface="仿宋" panose="02010609060101010101" pitchFamily="49" charset="-122"/>
              </a:defRPr>
            </a:lvl9pPr>
          </a:lstStyle>
          <a:p>
            <a:pPr algn="ctr">
              <a:lnSpc>
                <a:spcPct val="100000"/>
              </a:lnSpc>
              <a:spcBef>
                <a:spcPct val="0"/>
              </a:spcBef>
              <a:spcAft>
                <a:spcPct val="0"/>
              </a:spcAft>
              <a:buClrTx/>
              <a:buFontTx/>
              <a:buNone/>
            </a:pPr>
            <a:r>
              <a:rPr kumimoji="0" lang="zh-CN" altLang="en-US" sz="2000" b="1" dirty="0">
                <a:latin typeface="黑体" panose="02010609060101010101" pitchFamily="49" charset="-122"/>
                <a:ea typeface="黑体" panose="02010609060101010101" pitchFamily="49" charset="-122"/>
              </a:rPr>
              <a:t>文本阅读理解和情报自动生成</a:t>
            </a:r>
            <a:endParaRPr kumimoji="0" lang="zh-CN" altLang="zh-CN" sz="2000" dirty="0">
              <a:latin typeface="黑体" panose="02010609060101010101" pitchFamily="49" charset="-122"/>
              <a:ea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cs typeface="Arial" panose="020B0604020202020204" pitchFamily="34" charset="0"/>
              </a:rPr>
              <a:t>知识引导的开源情报解析模式</a:t>
            </a:r>
            <a:endParaRPr lang="zh-CN" altLang="en-US"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5" name="图片 4"/>
          <p:cNvPicPr>
            <a:picLocks noChangeAspect="1"/>
          </p:cNvPicPr>
          <p:nvPr/>
        </p:nvPicPr>
        <p:blipFill>
          <a:blip r:embed="rId1"/>
          <a:stretch>
            <a:fillRect/>
          </a:stretch>
        </p:blipFill>
        <p:spPr>
          <a:xfrm>
            <a:off x="356960" y="1628800"/>
            <a:ext cx="8436429" cy="405531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25550"/>
            <a:ext cx="4054475" cy="4951413"/>
          </a:xfrm>
        </p:spPr>
        <p:txBody>
          <a:bodyPr rtlCol="0">
            <a:normAutofit/>
          </a:bodyPr>
          <a:lstStyle/>
          <a:p>
            <a:pPr fontAlgn="auto">
              <a:spcAft>
                <a:spcPts val="0"/>
              </a:spcAft>
              <a:defRPr/>
            </a:pPr>
            <a:r>
              <a:rPr lang="zh-CN" altLang="en-US" kern="0" dirty="0"/>
              <a:t> 国外</a:t>
            </a:r>
            <a:endParaRPr lang="en-US" altLang="zh-CN" kern="0" dirty="0"/>
          </a:p>
          <a:p>
            <a:pPr lvl="1" fontAlgn="auto">
              <a:spcAft>
                <a:spcPts val="0"/>
              </a:spcAft>
              <a:defRPr/>
            </a:pPr>
            <a:r>
              <a:rPr lang="en-US" altLang="zh-CN" sz="2480" dirty="0"/>
              <a:t>Google KG</a:t>
            </a:r>
            <a:endParaRPr lang="en-US" altLang="zh-CN" sz="2480" dirty="0"/>
          </a:p>
          <a:p>
            <a:pPr lvl="1" fontAlgn="auto">
              <a:spcAft>
                <a:spcPts val="0"/>
              </a:spcAft>
              <a:defRPr/>
            </a:pPr>
            <a:r>
              <a:rPr lang="en-US" altLang="zh-CN" sz="2480" dirty="0"/>
              <a:t>LinkedIn KG</a:t>
            </a:r>
            <a:endParaRPr lang="en-US" altLang="zh-CN" sz="2480" dirty="0"/>
          </a:p>
          <a:p>
            <a:pPr lvl="1" fontAlgn="auto">
              <a:spcAft>
                <a:spcPts val="0"/>
              </a:spcAft>
              <a:defRPr/>
            </a:pPr>
            <a:r>
              <a:rPr lang="en-US" altLang="zh-CN" sz="2480" dirty="0" err="1"/>
              <a:t>DBpedia</a:t>
            </a:r>
            <a:endParaRPr lang="en-US" altLang="zh-CN" sz="2480" dirty="0"/>
          </a:p>
          <a:p>
            <a:pPr lvl="1" fontAlgn="auto">
              <a:spcAft>
                <a:spcPts val="0"/>
              </a:spcAft>
              <a:defRPr/>
            </a:pPr>
            <a:r>
              <a:rPr lang="en-US" altLang="zh-CN" sz="2480" dirty="0"/>
              <a:t>Facebook Entity Graph</a:t>
            </a:r>
            <a:endParaRPr lang="en-US" altLang="zh-CN" sz="2480" dirty="0"/>
          </a:p>
          <a:p>
            <a:pPr lvl="1" fontAlgn="auto">
              <a:spcAft>
                <a:spcPts val="0"/>
              </a:spcAft>
              <a:defRPr/>
            </a:pPr>
            <a:r>
              <a:rPr lang="en-US" altLang="zh-CN" sz="2480" dirty="0"/>
              <a:t>Amazon Product Graph</a:t>
            </a:r>
            <a:endParaRPr lang="en-US" altLang="zh-CN" sz="2480" dirty="0"/>
          </a:p>
          <a:p>
            <a:pPr lvl="1" fontAlgn="auto">
              <a:spcAft>
                <a:spcPts val="0"/>
              </a:spcAft>
              <a:defRPr/>
            </a:pPr>
            <a:r>
              <a:rPr lang="en-US" altLang="zh-CN" sz="2480" dirty="0"/>
              <a:t>Microsoft Concept Graph</a:t>
            </a:r>
            <a:endParaRPr lang="en-US" altLang="zh-CN" sz="2480" dirty="0"/>
          </a:p>
          <a:p>
            <a:pPr lvl="1" fontAlgn="auto">
              <a:spcAft>
                <a:spcPts val="0"/>
              </a:spcAft>
              <a:defRPr/>
            </a:pPr>
            <a:r>
              <a:rPr lang="en-US" altLang="zh-CN" sz="2480" dirty="0" err="1"/>
              <a:t>YaGO</a:t>
            </a:r>
            <a:endParaRPr lang="zh-CN" altLang="en-US" sz="2480" dirty="0"/>
          </a:p>
        </p:txBody>
      </p:sp>
      <p:sp>
        <p:nvSpPr>
          <p:cNvPr id="6144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A868B30F-AFD9-4CB8-88E0-38ABAA73653A}"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61445"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知识图谱实例</a:t>
            </a:r>
            <a:endParaRPr lang="zh-CN" altLang="en-US" dirty="0">
              <a:ea typeface="宋体" panose="02010600030101010101" pitchFamily="2" charset="-122"/>
              <a:cs typeface="Arial" panose="020B0604020202020204" pitchFamily="34" charset="0"/>
            </a:endParaRPr>
          </a:p>
        </p:txBody>
      </p:sp>
      <p:sp>
        <p:nvSpPr>
          <p:cNvPr id="6" name="内容占位符 2"/>
          <p:cNvSpPr txBox="1"/>
          <p:nvPr/>
        </p:nvSpPr>
        <p:spPr bwMode="auto">
          <a:xfrm>
            <a:off x="4476750" y="1225550"/>
            <a:ext cx="4530725" cy="4381500"/>
          </a:xfrm>
          <a:prstGeom prst="rect">
            <a:avLst/>
          </a:prstGeom>
          <a:noFill/>
          <a:ln>
            <a:noFill/>
          </a:ln>
        </p:spPr>
        <p:txBody>
          <a:bodyPr lIns="90217" tIns="45108" rIns="90217" bIns="45108"/>
          <a:lstStyle>
            <a:lvl1pPr marL="381635" indent="-381635" algn="l" rtl="0" eaLnBrk="0" fontAlgn="base" hangingPunct="0">
              <a:spcBef>
                <a:spcPct val="20000"/>
              </a:spcBef>
              <a:spcAft>
                <a:spcPct val="0"/>
              </a:spcAft>
              <a:buClr>
                <a:srgbClr val="E46C0A"/>
              </a:buClr>
              <a:buFont typeface="Wingdings" panose="05000000000000000000" pitchFamily="2" charset="2"/>
              <a:buChar char="p"/>
              <a:defRPr kumimoji="1" sz="3600" kern="1200">
                <a:solidFill>
                  <a:srgbClr val="E46C0A"/>
                </a:solidFill>
                <a:latin typeface="微软雅黑" panose="020B0503020204020204" charset="-122"/>
                <a:ea typeface="微软雅黑" panose="020B0503020204020204" charset="-122"/>
                <a:cs typeface="华文新魏" panose="02010800040101010101" pitchFamily="2" charset="-122"/>
              </a:defRPr>
            </a:lvl1pPr>
            <a:lvl2pPr marL="827405" indent="-318135" algn="l" rtl="0" eaLnBrk="0" fontAlgn="base" hangingPunct="0">
              <a:spcBef>
                <a:spcPct val="20000"/>
              </a:spcBef>
              <a:spcAft>
                <a:spcPct val="0"/>
              </a:spcAft>
              <a:buClr>
                <a:srgbClr val="E7A987"/>
              </a:buClr>
              <a:buFont typeface="Wingdings" panose="05000000000000000000" pitchFamily="2" charset="2"/>
              <a:buChar char="Ø"/>
              <a:defRPr kumimoji="1" sz="3100" kern="1200">
                <a:solidFill>
                  <a:srgbClr val="002060"/>
                </a:solidFill>
                <a:latin typeface="微软雅黑 Light" panose="020B0502040204020203" pitchFamily="34" charset="-122"/>
                <a:ea typeface="微软雅黑 Light" panose="020B0502040204020203" pitchFamily="34" charset="-122"/>
                <a:cs typeface="华文新魏" panose="02010800040101010101" pitchFamily="2" charset="-122"/>
              </a:defRPr>
            </a:lvl2pPr>
            <a:lvl3pPr marL="1272540" indent="-254635" algn="l" rtl="0" eaLnBrk="0" fontAlgn="base" hangingPunct="0">
              <a:spcBef>
                <a:spcPct val="20000"/>
              </a:spcBef>
              <a:spcAft>
                <a:spcPct val="0"/>
              </a:spcAft>
              <a:buClr>
                <a:srgbClr val="E46C0A"/>
              </a:buClr>
              <a:buFont typeface="Wingdings" panose="05000000000000000000" pitchFamily="2" charset="2"/>
              <a:buChar char="ü"/>
              <a:defRPr kumimoji="1" sz="2700" kern="1200">
                <a:solidFill>
                  <a:schemeClr val="tx1"/>
                </a:solidFill>
                <a:latin typeface="微软雅黑" panose="020B0503020204020204" charset="-122"/>
                <a:ea typeface="微软雅黑" panose="020B0503020204020204" charset="-122"/>
                <a:cs typeface="华文新魏" panose="02010800040101010101" pitchFamily="2" charset="-122"/>
              </a:defRPr>
            </a:lvl3pPr>
            <a:lvl4pPr marL="1781175" indent="-254000" algn="l" rtl="0" eaLnBrk="0" fontAlgn="base" hangingPunct="0">
              <a:spcBef>
                <a:spcPct val="20000"/>
              </a:spcBef>
              <a:spcAft>
                <a:spcPct val="0"/>
              </a:spcAft>
              <a:buClr>
                <a:srgbClr val="E46C0A"/>
              </a:buClr>
              <a:buFont typeface="Wingdings" panose="05000000000000000000" pitchFamily="2" charset="2"/>
              <a:buChar char="ü"/>
              <a:defRPr kumimoji="1" sz="2200" kern="1200">
                <a:solidFill>
                  <a:schemeClr val="tx1"/>
                </a:solidFill>
                <a:latin typeface="微软雅黑" panose="020B0503020204020204" charset="-122"/>
                <a:ea typeface="微软雅黑" panose="020B0503020204020204" charset="-122"/>
                <a:cs typeface="华文新魏" panose="02010800040101010101" pitchFamily="2" charset="-122"/>
              </a:defRPr>
            </a:lvl4pPr>
            <a:lvl5pPr marL="2291080" indent="-254000" algn="l" rtl="0" eaLnBrk="0" fontAlgn="base" hangingPunct="0">
              <a:spcBef>
                <a:spcPct val="20000"/>
              </a:spcBef>
              <a:spcAft>
                <a:spcPct val="0"/>
              </a:spcAft>
              <a:buClr>
                <a:srgbClr val="E46C0A"/>
              </a:buClr>
              <a:buFont typeface="Wingdings" panose="05000000000000000000" pitchFamily="2" charset="2"/>
              <a:buChar char="ü"/>
              <a:defRPr kumimoji="1" sz="2200" kern="1200">
                <a:solidFill>
                  <a:schemeClr val="tx1"/>
                </a:solidFill>
                <a:latin typeface="微软雅黑" panose="020B0503020204020204" charset="-122"/>
                <a:ea typeface="微软雅黑" panose="020B0503020204020204" charset="-122"/>
                <a:cs typeface="华文新魏" panose="02010800040101010101" pitchFamily="2" charset="-122"/>
              </a:defRPr>
            </a:lvl5pPr>
            <a:lvl6pPr marL="2800350" indent="-254635" algn="l" defTabSz="101854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09620" indent="-254635" algn="l" defTabSz="101854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18255" indent="-254635" algn="l" defTabSz="101854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27525" indent="-254635" algn="l" defTabSz="101854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buClr>
                <a:srgbClr val="002060"/>
              </a:buClr>
              <a:defRPr/>
            </a:pPr>
            <a:r>
              <a:rPr lang="zh-CN" altLang="en-US" sz="3190" kern="0" dirty="0">
                <a:solidFill>
                  <a:srgbClr val="002060"/>
                </a:solidFill>
              </a:rPr>
              <a:t> 国内</a:t>
            </a:r>
            <a:endParaRPr lang="en-US" altLang="zh-CN" sz="3190" kern="0" dirty="0">
              <a:solidFill>
                <a:srgbClr val="002060"/>
              </a:solidFill>
            </a:endParaRPr>
          </a:p>
          <a:p>
            <a:pPr lvl="1">
              <a:buClr>
                <a:srgbClr val="002060"/>
              </a:buClr>
              <a:defRPr/>
            </a:pPr>
            <a:r>
              <a:rPr lang="en-US" altLang="zh-CN" sz="2745" kern="0" dirty="0">
                <a:latin typeface="微软雅黑" panose="020B0503020204020204" charset="-122"/>
                <a:ea typeface="微软雅黑" panose="020B0503020204020204" charset="-122"/>
              </a:rPr>
              <a:t> </a:t>
            </a:r>
            <a:r>
              <a:rPr lang="zh-CN" altLang="en-US" sz="2745" kern="0" dirty="0">
                <a:latin typeface="微软雅黑" panose="020B0503020204020204" charset="-122"/>
                <a:ea typeface="微软雅黑" panose="020B0503020204020204" charset="-122"/>
              </a:rPr>
              <a:t>阿里知识图谱</a:t>
            </a:r>
            <a:endParaRPr lang="en-US" altLang="zh-CN" sz="2745" kern="0" dirty="0">
              <a:latin typeface="微软雅黑" panose="020B0503020204020204" charset="-122"/>
              <a:ea typeface="微软雅黑" panose="020B0503020204020204" charset="-122"/>
            </a:endParaRPr>
          </a:p>
          <a:p>
            <a:pPr lvl="1">
              <a:buClr>
                <a:srgbClr val="002060"/>
              </a:buClr>
              <a:defRPr/>
            </a:pPr>
            <a:r>
              <a:rPr lang="en-US" altLang="zh-CN" sz="2745" kern="0" dirty="0">
                <a:latin typeface="微软雅黑" panose="020B0503020204020204" charset="-122"/>
                <a:ea typeface="微软雅黑" panose="020B0503020204020204" charset="-122"/>
              </a:rPr>
              <a:t> Baidu </a:t>
            </a:r>
            <a:r>
              <a:rPr lang="zh-CN" altLang="en-US" sz="2745" kern="0" dirty="0">
                <a:latin typeface="微软雅黑" panose="020B0503020204020204" charset="-122"/>
                <a:ea typeface="微软雅黑" panose="020B0503020204020204" charset="-122"/>
              </a:rPr>
              <a:t>知识图谱</a:t>
            </a:r>
            <a:endParaRPr lang="en-US" altLang="zh-CN" sz="2745" kern="0" dirty="0">
              <a:latin typeface="微软雅黑" panose="020B0503020204020204" charset="-122"/>
              <a:ea typeface="微软雅黑" panose="020B0503020204020204" charset="-122"/>
            </a:endParaRPr>
          </a:p>
          <a:p>
            <a:pPr lvl="1">
              <a:buClr>
                <a:srgbClr val="002060"/>
              </a:buClr>
              <a:defRPr/>
            </a:pPr>
            <a:r>
              <a:rPr lang="zh-CN" altLang="en-US" sz="2745" kern="0" dirty="0">
                <a:latin typeface="微软雅黑" panose="020B0503020204020204" charset="-122"/>
                <a:ea typeface="微软雅黑" panose="020B0503020204020204" charset="-122"/>
              </a:rPr>
              <a:t> 搜狗知识图谱</a:t>
            </a:r>
            <a:endParaRPr lang="en-US" altLang="zh-CN" sz="2745" kern="0" dirty="0">
              <a:latin typeface="微软雅黑" panose="020B0503020204020204" charset="-122"/>
              <a:ea typeface="微软雅黑" panose="020B0503020204020204" charset="-122"/>
            </a:endParaRPr>
          </a:p>
          <a:p>
            <a:pPr lvl="1">
              <a:buClr>
                <a:srgbClr val="002060"/>
              </a:buClr>
              <a:defRPr/>
            </a:pPr>
            <a:r>
              <a:rPr lang="zh-CN" altLang="en-US" sz="2745" kern="0" dirty="0">
                <a:latin typeface="微软雅黑" panose="020B0503020204020204" charset="-122"/>
                <a:ea typeface="微软雅黑" panose="020B0503020204020204" charset="-122"/>
              </a:rPr>
              <a:t> 天眼查知识图谱</a:t>
            </a:r>
            <a:endParaRPr lang="en-US" altLang="zh-CN" sz="2745" kern="0" dirty="0">
              <a:latin typeface="微软雅黑" panose="020B0503020204020204" charset="-122"/>
              <a:ea typeface="微软雅黑" panose="020B0503020204020204" charset="-122"/>
            </a:endParaRPr>
          </a:p>
          <a:p>
            <a:pPr lvl="1">
              <a:buClr>
                <a:srgbClr val="002060"/>
              </a:buClr>
              <a:defRPr/>
            </a:pPr>
            <a:r>
              <a:rPr lang="en-US" altLang="zh-CN" sz="2745" kern="0" dirty="0">
                <a:latin typeface="微软雅黑" panose="020B0503020204020204" charset="-122"/>
                <a:ea typeface="微软雅黑" panose="020B0503020204020204" charset="-122"/>
              </a:rPr>
              <a:t> 360</a:t>
            </a:r>
            <a:r>
              <a:rPr lang="zh-CN" altLang="en-US" sz="2745" kern="0" dirty="0">
                <a:latin typeface="微软雅黑" panose="020B0503020204020204" charset="-122"/>
                <a:ea typeface="微软雅黑" panose="020B0503020204020204" charset="-122"/>
              </a:rPr>
              <a:t>知识图谱</a:t>
            </a:r>
            <a:endParaRPr lang="en-US" altLang="zh-CN" sz="2745" kern="0" dirty="0">
              <a:latin typeface="微软雅黑" panose="020B0503020204020204" charset="-122"/>
              <a:ea typeface="微软雅黑" panose="020B0503020204020204" charset="-122"/>
            </a:endParaRPr>
          </a:p>
          <a:p>
            <a:pPr lvl="1">
              <a:buClr>
                <a:srgbClr val="002060"/>
              </a:buClr>
              <a:defRPr/>
            </a:pPr>
            <a:r>
              <a:rPr lang="en-US" altLang="zh-CN" sz="2745" kern="0" dirty="0">
                <a:latin typeface="微软雅黑" panose="020B0503020204020204" charset="-122"/>
                <a:ea typeface="微软雅黑" panose="020B0503020204020204" charset="-122"/>
              </a:rPr>
              <a:t> </a:t>
            </a:r>
            <a:r>
              <a:rPr lang="zh-CN" altLang="en-US" sz="2745" kern="0" dirty="0">
                <a:latin typeface="微软雅黑" panose="020B0503020204020204" charset="-122"/>
                <a:ea typeface="微软雅黑" panose="020B0503020204020204" charset="-122"/>
              </a:rPr>
              <a:t>。。。</a:t>
            </a:r>
            <a:endParaRPr lang="zh-CN" altLang="en-US" sz="2745" kern="0" dirty="0">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cs typeface="Arial" panose="020B0604020202020204" pitchFamily="34" charset="0"/>
              </a:rPr>
              <a:t>8.1 </a:t>
            </a:r>
            <a:r>
              <a:rPr lang="zh-CN" altLang="en-US" dirty="0">
                <a:ea typeface="宋体" panose="02010600030101010101" pitchFamily="2" charset="-122"/>
                <a:cs typeface="Arial" panose="020B0604020202020204" pitchFamily="34" charset="0"/>
              </a:rPr>
              <a:t>开源情报的基本概念</a:t>
            </a:r>
            <a:endParaRPr lang="zh-CN" altLang="en-US" dirty="0"/>
          </a:p>
        </p:txBody>
      </p:sp>
      <p:pic>
        <p:nvPicPr>
          <p:cNvPr id="5" name="20230507_212251开源情报视频">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773113" y="1752600"/>
            <a:ext cx="7586662" cy="4267200"/>
          </a:xfrm>
        </p:spPr>
      </p:pic>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p:cNvSpPr>
            <a:spLocks noGrp="1" noChangeArrowheads="1"/>
          </p:cNvSpPr>
          <p:nvPr>
            <p:ph idx="1"/>
          </p:nvPr>
        </p:nvSpPr>
        <p:spPr>
          <a:xfrm>
            <a:off x="628650" y="1225550"/>
            <a:ext cx="4162425" cy="4951413"/>
          </a:xfrm>
        </p:spPr>
        <p:txBody>
          <a:bodyPr/>
          <a:lstStyle/>
          <a:p>
            <a:pPr marL="336550" indent="-336550"/>
            <a:r>
              <a:rPr lang="en-US" altLang="zh-CN" dirty="0" smtClean="0"/>
              <a:t> </a:t>
            </a:r>
            <a:r>
              <a:rPr lang="zh-CN" altLang="en-US" dirty="0" smtClean="0"/>
              <a:t>知识以图的形式表示</a:t>
            </a:r>
            <a:endParaRPr lang="en-US" altLang="zh-CN" dirty="0" smtClean="0"/>
          </a:p>
          <a:p>
            <a:pPr marL="336550" indent="-336550"/>
            <a:r>
              <a:rPr lang="en-US" altLang="zh-CN" dirty="0" smtClean="0"/>
              <a:t> </a:t>
            </a:r>
            <a:r>
              <a:rPr lang="zh-CN" altLang="en-US" dirty="0" smtClean="0"/>
              <a:t>描述实体、属性和关系</a:t>
            </a:r>
            <a:endParaRPr lang="en-US" altLang="zh-CN" dirty="0" smtClean="0"/>
          </a:p>
          <a:p>
            <a:pPr marL="732155" lvl="1" indent="-281305"/>
            <a:r>
              <a:rPr lang="en-US" altLang="zh-CN" dirty="0" smtClean="0"/>
              <a:t> </a:t>
            </a:r>
            <a:r>
              <a:rPr lang="zh-CN" altLang="en-US" dirty="0" smtClean="0"/>
              <a:t>顶点表示实体</a:t>
            </a:r>
            <a:endParaRPr lang="en-US" altLang="zh-CN" dirty="0" smtClean="0"/>
          </a:p>
          <a:p>
            <a:pPr marL="732155" lvl="1" indent="-281305"/>
            <a:r>
              <a:rPr lang="en-US" altLang="zh-CN" dirty="0" smtClean="0"/>
              <a:t> </a:t>
            </a:r>
            <a:r>
              <a:rPr lang="zh-CN" altLang="en-US" dirty="0" smtClean="0"/>
              <a:t>顶点标签为属性</a:t>
            </a:r>
            <a:endParaRPr lang="en-US" altLang="zh-CN" dirty="0" smtClean="0"/>
          </a:p>
          <a:p>
            <a:pPr marL="732155" lvl="1" indent="-281305"/>
            <a:r>
              <a:rPr lang="en-US" altLang="zh-CN" dirty="0" smtClean="0"/>
              <a:t> </a:t>
            </a:r>
            <a:r>
              <a:rPr lang="zh-CN" altLang="en-US" dirty="0" smtClean="0"/>
              <a:t>带有标签的有向边表示两个实体间关系</a:t>
            </a:r>
            <a:endParaRPr lang="en-US" altLang="zh-CN" dirty="0" smtClean="0"/>
          </a:p>
          <a:p>
            <a:pPr marL="336550" indent="-336550"/>
            <a:r>
              <a:rPr lang="en-US" altLang="zh-CN" dirty="0" smtClean="0"/>
              <a:t> </a:t>
            </a:r>
            <a:r>
              <a:rPr lang="zh-CN" altLang="en-US" dirty="0" smtClean="0"/>
              <a:t>三元组</a:t>
            </a:r>
            <a:r>
              <a:rPr lang="zh-CN" altLang="en-US" dirty="0" smtClean="0">
                <a:sym typeface="Wingdings" panose="05000000000000000000" pitchFamily="2" charset="2"/>
              </a:rPr>
              <a:t>：</a:t>
            </a:r>
            <a:r>
              <a:rPr lang="en-US" altLang="zh-CN" dirty="0" smtClean="0">
                <a:sym typeface="Wingdings" panose="05000000000000000000" pitchFamily="2" charset="2"/>
              </a:rPr>
              <a:t>(</a:t>
            </a:r>
            <a:r>
              <a:rPr lang="en-US" altLang="zh-CN" dirty="0" err="1" smtClean="0">
                <a:sym typeface="Wingdings" panose="05000000000000000000" pitchFamily="2" charset="2"/>
              </a:rPr>
              <a:t>e</a:t>
            </a:r>
            <a:r>
              <a:rPr lang="en-US" altLang="zh-CN" baseline="-25000" dirty="0" err="1" smtClean="0">
                <a:sym typeface="Wingdings" panose="05000000000000000000" pitchFamily="2" charset="2"/>
              </a:rPr>
              <a:t>1</a:t>
            </a:r>
            <a:r>
              <a:rPr lang="en-US" altLang="zh-CN" dirty="0" smtClean="0">
                <a:sym typeface="Wingdings" panose="05000000000000000000" pitchFamily="2" charset="2"/>
              </a:rPr>
              <a:t>, r, </a:t>
            </a:r>
            <a:r>
              <a:rPr lang="en-US" altLang="zh-CN" dirty="0" err="1" smtClean="0">
                <a:sym typeface="Wingdings" panose="05000000000000000000" pitchFamily="2" charset="2"/>
              </a:rPr>
              <a:t>e</a:t>
            </a:r>
            <a:r>
              <a:rPr lang="en-US" altLang="zh-CN" baseline="-25000" dirty="0" err="1" smtClean="0">
                <a:sym typeface="Wingdings" panose="05000000000000000000" pitchFamily="2" charset="2"/>
              </a:rPr>
              <a:t>2</a:t>
            </a:r>
            <a:r>
              <a:rPr lang="en-US" altLang="zh-CN" dirty="0" smtClean="0">
                <a:sym typeface="Wingdings" panose="05000000000000000000" pitchFamily="2" charset="2"/>
              </a:rPr>
              <a:t>)</a:t>
            </a:r>
            <a:endParaRPr lang="zh-CN" altLang="en-US" dirty="0" smtClean="0"/>
          </a:p>
        </p:txBody>
      </p:sp>
      <p:sp>
        <p:nvSpPr>
          <p:cNvPr id="6246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2B5A78EF-8790-400A-B00F-F71859819C3B}"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62469"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什么是知识图谱？</a:t>
            </a:r>
            <a:endParaRPr lang="zh-CN" altLang="en-US" dirty="0">
              <a:ea typeface="宋体" panose="02010600030101010101" pitchFamily="2" charset="-122"/>
              <a:cs typeface="Arial" panose="020B0604020202020204" pitchFamily="34" charset="0"/>
            </a:endParaRPr>
          </a:p>
        </p:txBody>
      </p:sp>
      <p:pic>
        <p:nvPicPr>
          <p:cNvPr id="62470"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91075" y="1577975"/>
            <a:ext cx="4117975"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noChangeArrowheads="1"/>
          </p:cNvSpPr>
          <p:nvPr>
            <p:ph idx="1"/>
          </p:nvPr>
        </p:nvSpPr>
        <p:spPr>
          <a:xfrm>
            <a:off x="628650" y="1225550"/>
            <a:ext cx="7886700" cy="4951413"/>
          </a:xfrm>
        </p:spPr>
        <p:txBody>
          <a:bodyPr/>
          <a:lstStyle/>
          <a:p>
            <a:pPr marL="336550" indent="-336550"/>
            <a:r>
              <a:rPr lang="en-US" altLang="zh-CN" smtClean="0"/>
              <a:t> </a:t>
            </a:r>
            <a:r>
              <a:rPr lang="zh-CN" altLang="en-US" smtClean="0"/>
              <a:t>结构化数据</a:t>
            </a:r>
            <a:endParaRPr lang="en-US" altLang="zh-CN" smtClean="0"/>
          </a:p>
          <a:p>
            <a:pPr marL="732155" lvl="1" indent="-281305"/>
            <a:r>
              <a:rPr lang="en-US" altLang="zh-CN" smtClean="0"/>
              <a:t> </a:t>
            </a:r>
            <a:r>
              <a:rPr lang="zh-CN" altLang="en-US" smtClean="0"/>
              <a:t>表</a:t>
            </a:r>
            <a:endParaRPr lang="en-US" altLang="zh-CN" smtClean="0"/>
          </a:p>
          <a:p>
            <a:pPr marL="732155" lvl="1" indent="-281305"/>
            <a:r>
              <a:rPr lang="en-US" altLang="zh-CN" smtClean="0"/>
              <a:t> </a:t>
            </a:r>
            <a:r>
              <a:rPr lang="zh-CN" altLang="en-US" smtClean="0"/>
              <a:t>数据库</a:t>
            </a:r>
            <a:endParaRPr lang="en-US" altLang="zh-CN" smtClean="0"/>
          </a:p>
          <a:p>
            <a:pPr marL="732155" lvl="1" indent="-281305"/>
            <a:r>
              <a:rPr lang="en-US" altLang="zh-CN" smtClean="0"/>
              <a:t> Wikipedia </a:t>
            </a:r>
            <a:r>
              <a:rPr lang="zh-CN" altLang="en-US" smtClean="0"/>
              <a:t>信息框</a:t>
            </a:r>
            <a:endParaRPr lang="en-US" altLang="zh-CN" smtClean="0"/>
          </a:p>
          <a:p>
            <a:pPr marL="336550" indent="-336550"/>
            <a:r>
              <a:rPr lang="en-US" altLang="zh-CN" smtClean="0"/>
              <a:t> </a:t>
            </a:r>
            <a:r>
              <a:rPr lang="zh-CN" altLang="en-US" smtClean="0"/>
              <a:t>非结构化文本</a:t>
            </a:r>
            <a:endParaRPr lang="en-US" altLang="zh-CN" smtClean="0"/>
          </a:p>
          <a:p>
            <a:pPr marL="732155" lvl="1" indent="-281305"/>
            <a:r>
              <a:rPr lang="en-US" altLang="zh-CN" smtClean="0"/>
              <a:t> Web </a:t>
            </a:r>
            <a:r>
              <a:rPr lang="zh-CN" altLang="en-US" smtClean="0"/>
              <a:t>网页</a:t>
            </a:r>
            <a:endParaRPr lang="en-US" altLang="zh-CN" smtClean="0"/>
          </a:p>
          <a:p>
            <a:pPr marL="732155" lvl="1" indent="-281305"/>
            <a:r>
              <a:rPr lang="en-US" altLang="zh-CN" smtClean="0"/>
              <a:t> </a:t>
            </a:r>
            <a:r>
              <a:rPr lang="zh-CN" altLang="en-US" smtClean="0"/>
              <a:t>新闻</a:t>
            </a:r>
            <a:endParaRPr lang="en-US" altLang="zh-CN" smtClean="0"/>
          </a:p>
          <a:p>
            <a:pPr marL="732155" lvl="1" indent="-281305"/>
            <a:r>
              <a:rPr lang="en-US" altLang="zh-CN" smtClean="0"/>
              <a:t> </a:t>
            </a:r>
            <a:r>
              <a:rPr lang="zh-CN" altLang="en-US" smtClean="0"/>
              <a:t>社交媒体</a:t>
            </a:r>
            <a:endParaRPr lang="en-US" altLang="zh-CN" smtClean="0"/>
          </a:p>
          <a:p>
            <a:pPr marL="336550" indent="-336550"/>
            <a:r>
              <a:rPr lang="en-US" altLang="zh-CN" smtClean="0"/>
              <a:t> </a:t>
            </a:r>
            <a:r>
              <a:rPr lang="zh-CN" altLang="en-US" smtClean="0"/>
              <a:t>图片</a:t>
            </a:r>
            <a:endParaRPr lang="en-US" altLang="zh-CN" smtClean="0"/>
          </a:p>
          <a:p>
            <a:pPr marL="336550" indent="-336550"/>
            <a:r>
              <a:rPr lang="en-US" altLang="zh-CN" smtClean="0"/>
              <a:t> </a:t>
            </a:r>
            <a:r>
              <a:rPr lang="zh-CN" altLang="en-US" smtClean="0"/>
              <a:t>视频</a:t>
            </a:r>
            <a:endParaRPr lang="en-US" altLang="zh-CN" smtClean="0"/>
          </a:p>
          <a:p>
            <a:pPr marL="732155" lvl="1" indent="-281305"/>
            <a:endParaRPr lang="zh-CN" altLang="en-US" smtClean="0"/>
          </a:p>
        </p:txBody>
      </p:sp>
      <p:sp>
        <p:nvSpPr>
          <p:cNvPr id="6349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D8D660BD-EC50-4913-BB2E-3510C0A71CB5}"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63493"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知识从哪儿来？</a:t>
            </a:r>
            <a:endParaRPr lang="zh-CN" altLang="en-US" dirty="0">
              <a:ea typeface="宋体" panose="02010600030101010101" pitchFamily="2" charset="-122"/>
              <a:cs typeface="Arial" panose="020B0604020202020204" pitchFamily="34" charset="0"/>
            </a:endParaRPr>
          </a:p>
        </p:txBody>
      </p:sp>
      <p:pic>
        <p:nvPicPr>
          <p:cNvPr id="63494"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02263" y="1260475"/>
            <a:ext cx="3011487"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0" y="4659313"/>
            <a:ext cx="2733675"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8" y="4659313"/>
            <a:ext cx="2798762"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E9B384D5-9331-40C0-8157-0DF7F4EB1753}"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64516"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从文本中获取知识</a:t>
            </a:r>
            <a:endParaRPr lang="zh-CN" altLang="en-US" dirty="0">
              <a:ea typeface="宋体" panose="02010600030101010101" pitchFamily="2" charset="-122"/>
              <a:cs typeface="Arial" panose="020B0604020202020204" pitchFamily="34" charset="0"/>
            </a:endParaRPr>
          </a:p>
        </p:txBody>
      </p:sp>
      <p:pic>
        <p:nvPicPr>
          <p:cNvPr id="64517"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438" y="1414463"/>
            <a:ext cx="8747125" cy="488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内容占位符 2"/>
          <p:cNvSpPr>
            <a:spLocks noGrp="1"/>
          </p:cNvSpPr>
          <p:nvPr>
            <p:ph idx="1"/>
          </p:nvPr>
        </p:nvSpPr>
        <p:spPr>
          <a:xfrm>
            <a:off x="628650" y="1225550"/>
            <a:ext cx="7886700" cy="4951413"/>
          </a:xfrm>
        </p:spPr>
        <p:txBody>
          <a:bodyPr rtlCol="0">
            <a:normAutofit/>
          </a:bodyPr>
          <a:lstStyle/>
          <a:p>
            <a:pPr marL="337820" indent="-337820" fontAlgn="auto">
              <a:spcAft>
                <a:spcPts val="0"/>
              </a:spcAft>
              <a:defRPr/>
            </a:pPr>
            <a:r>
              <a:rPr lang="en-US" altLang="zh-CN" dirty="0"/>
              <a:t> </a:t>
            </a:r>
            <a:r>
              <a:rPr lang="zh-CN" altLang="en-US" dirty="0"/>
              <a:t>知识图谱</a:t>
            </a:r>
            <a:r>
              <a:rPr lang="zh-CN" altLang="en-US" dirty="0" smtClean="0"/>
              <a:t>构建中</a:t>
            </a:r>
            <a:r>
              <a:rPr lang="zh-CN" altLang="en-US" dirty="0"/>
              <a:t>的一个子任务</a:t>
            </a:r>
            <a:endParaRPr lang="en-US" altLang="zh-CN" dirty="0"/>
          </a:p>
          <a:p>
            <a:pPr marL="337820" indent="-337820" fontAlgn="auto">
              <a:spcAft>
                <a:spcPts val="0"/>
              </a:spcAft>
              <a:defRPr/>
            </a:pPr>
            <a:r>
              <a:rPr lang="en-US" altLang="zh-CN" dirty="0">
                <a:cs typeface="MS PGothic" panose="020B0600070205080204" pitchFamily="34" charset="-128"/>
              </a:rPr>
              <a:t> </a:t>
            </a:r>
            <a:r>
              <a:rPr lang="zh-CN" altLang="en-US" dirty="0">
                <a:cs typeface="MS PGothic" panose="020B0600070205080204" pitchFamily="34" charset="-128"/>
              </a:rPr>
              <a:t>识别并分类文本中的实体</a:t>
            </a:r>
            <a:endParaRPr lang="en-US" altLang="zh-CN" dirty="0">
              <a:cs typeface="MS PGothic" panose="020B0600070205080204" pitchFamily="34" charset="-128"/>
            </a:endParaRPr>
          </a:p>
          <a:p>
            <a:pPr marL="337820" indent="-337820" fontAlgn="auto">
              <a:spcAft>
                <a:spcPts val="0"/>
              </a:spcAft>
              <a:defRPr/>
            </a:pPr>
            <a:r>
              <a:rPr lang="en-US" altLang="zh-CN" dirty="0">
                <a:cs typeface="MS PGothic" panose="020B0600070205080204" pitchFamily="34" charset="-128"/>
              </a:rPr>
              <a:t> </a:t>
            </a:r>
            <a:r>
              <a:rPr lang="zh-CN" altLang="en-US" dirty="0">
                <a:cs typeface="MS PGothic" panose="020B0600070205080204" pitchFamily="34" charset="-128"/>
              </a:rPr>
              <a:t>例如</a:t>
            </a:r>
            <a:endParaRPr lang="en-US" altLang="zh-CN" sz="1770" dirty="0">
              <a:cs typeface="MS PGothic" panose="020B0600070205080204" pitchFamily="34" charset="-128"/>
            </a:endParaRPr>
          </a:p>
          <a:p>
            <a:pPr marL="732790" lvl="1" indent="-281305" fontAlgn="auto">
              <a:spcAft>
                <a:spcPts val="0"/>
              </a:spcAft>
              <a:defRPr/>
            </a:pPr>
            <a:r>
              <a:rPr lang="en-US" altLang="zh-CN" dirty="0">
                <a:ea typeface="MS PGothic" panose="020B0600070205080204" pitchFamily="34" charset="-128"/>
              </a:rPr>
              <a:t>The decision by the independent MP Andrew </a:t>
            </a:r>
            <a:r>
              <a:rPr lang="en-US" altLang="zh-CN" dirty="0" err="1">
                <a:ea typeface="MS PGothic" panose="020B0600070205080204" pitchFamily="34" charset="-128"/>
              </a:rPr>
              <a:t>Wilkie</a:t>
            </a:r>
            <a:r>
              <a:rPr lang="en-US" altLang="zh-CN" dirty="0">
                <a:ea typeface="MS PGothic" panose="020B0600070205080204" pitchFamily="34" charset="-128"/>
              </a:rPr>
              <a:t> to withdraw his support for the minority Labor government sounded dramatic but it should not further threaten its stability. When, after the 2010 election, </a:t>
            </a:r>
            <a:r>
              <a:rPr lang="en-US" altLang="zh-CN" dirty="0" err="1">
                <a:ea typeface="MS PGothic" panose="020B0600070205080204" pitchFamily="34" charset="-128"/>
              </a:rPr>
              <a:t>Wilkie</a:t>
            </a:r>
            <a:r>
              <a:rPr lang="en-US" altLang="zh-CN" dirty="0">
                <a:ea typeface="MS PGothic" panose="020B0600070205080204" pitchFamily="34" charset="-128"/>
              </a:rPr>
              <a:t>, Rob </a:t>
            </a:r>
            <a:r>
              <a:rPr lang="en-US" altLang="zh-CN" dirty="0" err="1">
                <a:ea typeface="MS PGothic" panose="020B0600070205080204" pitchFamily="34" charset="-128"/>
              </a:rPr>
              <a:t>Oakeshott</a:t>
            </a:r>
            <a:r>
              <a:rPr lang="en-US" altLang="zh-CN" dirty="0">
                <a:ea typeface="MS PGothic" panose="020B0600070205080204" pitchFamily="34" charset="-128"/>
              </a:rPr>
              <a:t>, Tony Windsor and the Greens agreed to support Labor, they gave just two guarantees: confidence and supply.</a:t>
            </a:r>
            <a:endParaRPr lang="en-US" altLang="zh-CN" dirty="0">
              <a:ea typeface="MS PGothic" panose="020B0600070205080204" pitchFamily="34" charset="-128"/>
            </a:endParaRPr>
          </a:p>
          <a:p>
            <a:pPr marL="337820" indent="-337820" fontAlgn="auto">
              <a:spcAft>
                <a:spcPts val="0"/>
              </a:spcAft>
              <a:defRPr/>
            </a:pPr>
            <a:endParaRPr lang="zh-CN" altLang="en-US" dirty="0"/>
          </a:p>
        </p:txBody>
      </p:sp>
      <p:sp>
        <p:nvSpPr>
          <p:cNvPr id="6554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7D1B58AB-8743-4F15-8C36-B3D9A6B8CCCD}"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65541"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命名实体设别（</a:t>
            </a:r>
            <a:r>
              <a:rPr lang="en-US" altLang="zh-CN" dirty="0" err="1">
                <a:ea typeface="宋体" panose="02010600030101010101" pitchFamily="2" charset="-122"/>
                <a:cs typeface="Arial" panose="020B0604020202020204" pitchFamily="34" charset="0"/>
              </a:rPr>
              <a:t>NER</a:t>
            </a:r>
            <a:r>
              <a:rPr lang="zh-CN" altLang="en-US" dirty="0">
                <a:ea typeface="宋体" panose="02010600030101010101" pitchFamily="2" charset="-122"/>
                <a:cs typeface="Arial" panose="020B0604020202020204" pitchFamily="34" charset="0"/>
              </a:rPr>
              <a:t>）</a:t>
            </a:r>
            <a:endParaRPr lang="zh-CN" altLang="en-US" dirty="0">
              <a:ea typeface="宋体" panose="02010600030101010101" pitchFamily="2" charset="-122"/>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rtlCol="0">
            <a:normAutofit fontScale="92500"/>
          </a:bodyPr>
          <a:lstStyle/>
          <a:p>
            <a:pPr fontAlgn="auto">
              <a:spcAft>
                <a:spcPts val="0"/>
              </a:spcAft>
              <a:defRPr/>
            </a:pPr>
            <a:r>
              <a:rPr lang="zh-CN" altLang="en-US" sz="2835" dirty="0">
                <a:solidFill>
                  <a:srgbClr val="C00000"/>
                </a:solidFill>
                <a:cs typeface="MS PGothic" panose="020B0600070205080204" pitchFamily="34" charset="-128"/>
              </a:rPr>
              <a:t> </a:t>
            </a:r>
            <a:r>
              <a:rPr lang="zh-CN" altLang="en-US" sz="2835" dirty="0">
                <a:highlight>
                  <a:srgbClr val="FFFF00"/>
                </a:highlight>
                <a:cs typeface="MS PGothic" panose="020B0600070205080204" pitchFamily="34" charset="-128"/>
              </a:rPr>
              <a:t>识别</a:t>
            </a:r>
            <a:r>
              <a:rPr lang="zh-CN" altLang="en-US" sz="2835" dirty="0">
                <a:cs typeface="MS PGothic" panose="020B0600070205080204" pitchFamily="34" charset="-128"/>
              </a:rPr>
              <a:t>并</a:t>
            </a:r>
            <a:r>
              <a:rPr lang="zh-CN" altLang="en-US" sz="2835" dirty="0"/>
              <a:t>分类</a:t>
            </a:r>
            <a:r>
              <a:rPr lang="zh-CN" altLang="en-US" sz="2835" dirty="0">
                <a:cs typeface="MS PGothic" panose="020B0600070205080204" pitchFamily="34" charset="-128"/>
              </a:rPr>
              <a:t>文本中的实体</a:t>
            </a:r>
            <a:endParaRPr lang="en-US" altLang="zh-CN" sz="2835" dirty="0"/>
          </a:p>
          <a:p>
            <a:pPr fontAlgn="auto">
              <a:spcAft>
                <a:spcPts val="0"/>
              </a:spcAft>
              <a:defRPr/>
            </a:pPr>
            <a:r>
              <a:rPr lang="en-US" altLang="zh-CN" sz="2835" dirty="0">
                <a:solidFill>
                  <a:schemeClr val="tx1">
                    <a:lumMod val="50000"/>
                    <a:lumOff val="50000"/>
                  </a:schemeClr>
                </a:solidFill>
                <a:ea typeface="MS PGothic" panose="020B0600070205080204" pitchFamily="34" charset="-128"/>
                <a:cs typeface="MS PGothic" panose="020B0600070205080204" pitchFamily="34" charset="-128"/>
              </a:rPr>
              <a:t> The decision by the independent MP </a:t>
            </a:r>
            <a:r>
              <a:rPr lang="en-US" altLang="zh-CN" sz="2835" dirty="0">
                <a:solidFill>
                  <a:srgbClr val="C00000"/>
                </a:solidFill>
                <a:ea typeface="MS PGothic" panose="020B0600070205080204" pitchFamily="34" charset="-128"/>
              </a:rPr>
              <a:t>Andrew </a:t>
            </a:r>
            <a:r>
              <a:rPr lang="en-US" altLang="zh-CN" sz="2835" dirty="0" err="1">
                <a:solidFill>
                  <a:srgbClr val="C00000"/>
                </a:solidFill>
                <a:ea typeface="MS PGothic" panose="020B0600070205080204" pitchFamily="34" charset="-128"/>
              </a:rPr>
              <a:t>Wilkie</a:t>
            </a:r>
            <a:r>
              <a:rPr lang="en-US" altLang="zh-CN" sz="2835" dirty="0">
                <a:solidFill>
                  <a:srgbClr val="C00000"/>
                </a:solidFill>
                <a:ea typeface="MS PGothic" panose="020B0600070205080204" pitchFamily="34" charset="-128"/>
              </a:rPr>
              <a:t> </a:t>
            </a:r>
            <a:r>
              <a:rPr lang="en-US" altLang="zh-CN" sz="2835" dirty="0">
                <a:solidFill>
                  <a:schemeClr val="tx1">
                    <a:lumMod val="50000"/>
                    <a:lumOff val="50000"/>
                  </a:schemeClr>
                </a:solidFill>
                <a:ea typeface="MS PGothic" panose="020B0600070205080204" pitchFamily="34" charset="-128"/>
                <a:cs typeface="MS PGothic" panose="020B0600070205080204" pitchFamily="34" charset="-128"/>
              </a:rPr>
              <a:t>to withdraw his support for the minority </a:t>
            </a:r>
            <a:r>
              <a:rPr lang="en-US" altLang="zh-CN" sz="2835" dirty="0">
                <a:solidFill>
                  <a:srgbClr val="C00000"/>
                </a:solidFill>
                <a:ea typeface="MS PGothic" panose="020B0600070205080204" pitchFamily="34" charset="-128"/>
                <a:cs typeface="MS PGothic" panose="020B0600070205080204" pitchFamily="34" charset="-128"/>
              </a:rPr>
              <a:t>Labor</a:t>
            </a:r>
            <a:r>
              <a:rPr lang="en-US" altLang="zh-CN" sz="2835" dirty="0">
                <a:solidFill>
                  <a:schemeClr val="tx1">
                    <a:lumMod val="50000"/>
                    <a:lumOff val="50000"/>
                  </a:schemeClr>
                </a:solidFill>
                <a:ea typeface="MS PGothic" panose="020B0600070205080204" pitchFamily="34" charset="-128"/>
                <a:cs typeface="MS PGothic" panose="020B0600070205080204" pitchFamily="34" charset="-128"/>
              </a:rPr>
              <a:t> government sounded dramatic but it should not further threaten its stability. When, after the </a:t>
            </a:r>
            <a:r>
              <a:rPr lang="en-US" altLang="zh-CN" sz="2835" dirty="0">
                <a:solidFill>
                  <a:srgbClr val="C00000"/>
                </a:solidFill>
                <a:ea typeface="MS PGothic" panose="020B0600070205080204" pitchFamily="34" charset="-128"/>
                <a:cs typeface="MS PGothic" panose="020B0600070205080204" pitchFamily="34" charset="-128"/>
              </a:rPr>
              <a:t>2010</a:t>
            </a:r>
            <a:r>
              <a:rPr lang="en-US" altLang="zh-CN" sz="2835" dirty="0">
                <a:solidFill>
                  <a:schemeClr val="tx1">
                    <a:lumMod val="50000"/>
                    <a:lumOff val="50000"/>
                  </a:schemeClr>
                </a:solidFill>
                <a:ea typeface="MS PGothic" panose="020B0600070205080204" pitchFamily="34" charset="-128"/>
                <a:cs typeface="MS PGothic" panose="020B0600070205080204" pitchFamily="34" charset="-128"/>
              </a:rPr>
              <a:t> election, </a:t>
            </a:r>
            <a:r>
              <a:rPr lang="en-US" altLang="zh-CN" sz="2835" dirty="0" err="1">
                <a:solidFill>
                  <a:srgbClr val="C00000"/>
                </a:solidFill>
                <a:ea typeface="MS PGothic" panose="020B0600070205080204" pitchFamily="34" charset="-128"/>
                <a:cs typeface="MS PGothic" panose="020B0600070205080204" pitchFamily="34" charset="-128"/>
              </a:rPr>
              <a:t>Wilkie</a:t>
            </a:r>
            <a:r>
              <a:rPr lang="en-US" altLang="zh-CN" sz="2835" dirty="0">
                <a:solidFill>
                  <a:schemeClr val="tx1">
                    <a:lumMod val="50000"/>
                    <a:lumOff val="50000"/>
                  </a:schemeClr>
                </a:solidFill>
                <a:ea typeface="MS PGothic" panose="020B0600070205080204" pitchFamily="34" charset="-128"/>
                <a:cs typeface="MS PGothic" panose="020B0600070205080204" pitchFamily="34" charset="-128"/>
              </a:rPr>
              <a:t>, </a:t>
            </a:r>
            <a:r>
              <a:rPr lang="en-US" altLang="zh-CN" sz="2835" dirty="0">
                <a:solidFill>
                  <a:srgbClr val="C00000"/>
                </a:solidFill>
                <a:ea typeface="MS PGothic" panose="020B0600070205080204" pitchFamily="34" charset="-128"/>
                <a:cs typeface="MS PGothic" panose="020B0600070205080204" pitchFamily="34" charset="-128"/>
              </a:rPr>
              <a:t>Rob Oakeshott</a:t>
            </a:r>
            <a:r>
              <a:rPr lang="en-US" altLang="zh-CN" sz="2835" dirty="0">
                <a:solidFill>
                  <a:schemeClr val="tx1">
                    <a:lumMod val="50000"/>
                    <a:lumOff val="50000"/>
                  </a:schemeClr>
                </a:solidFill>
                <a:ea typeface="MS PGothic" panose="020B0600070205080204" pitchFamily="34" charset="-128"/>
                <a:cs typeface="MS PGothic" panose="020B0600070205080204" pitchFamily="34" charset="-128"/>
              </a:rPr>
              <a:t>, </a:t>
            </a:r>
            <a:r>
              <a:rPr lang="en-US" altLang="zh-CN" sz="2835" dirty="0">
                <a:solidFill>
                  <a:srgbClr val="C00000"/>
                </a:solidFill>
                <a:ea typeface="MS PGothic" panose="020B0600070205080204" pitchFamily="34" charset="-128"/>
                <a:cs typeface="MS PGothic" panose="020B0600070205080204" pitchFamily="34" charset="-128"/>
              </a:rPr>
              <a:t>Tony Windsor </a:t>
            </a:r>
            <a:r>
              <a:rPr lang="en-US" altLang="zh-CN" sz="2835" dirty="0">
                <a:solidFill>
                  <a:schemeClr val="tx1">
                    <a:lumMod val="50000"/>
                    <a:lumOff val="50000"/>
                  </a:schemeClr>
                </a:solidFill>
                <a:ea typeface="MS PGothic" panose="020B0600070205080204" pitchFamily="34" charset="-128"/>
                <a:cs typeface="MS PGothic" panose="020B0600070205080204" pitchFamily="34" charset="-128"/>
              </a:rPr>
              <a:t>and the </a:t>
            </a:r>
            <a:r>
              <a:rPr lang="en-US" altLang="zh-CN" sz="2835" dirty="0">
                <a:solidFill>
                  <a:srgbClr val="C00000"/>
                </a:solidFill>
                <a:ea typeface="MS PGothic" panose="020B0600070205080204" pitchFamily="34" charset="-128"/>
                <a:cs typeface="MS PGothic" panose="020B0600070205080204" pitchFamily="34" charset="-128"/>
              </a:rPr>
              <a:t>Greens</a:t>
            </a:r>
            <a:r>
              <a:rPr lang="en-US" altLang="zh-CN" sz="2835" dirty="0">
                <a:solidFill>
                  <a:schemeClr val="tx1">
                    <a:lumMod val="50000"/>
                    <a:lumOff val="50000"/>
                  </a:schemeClr>
                </a:solidFill>
                <a:ea typeface="MS PGothic" panose="020B0600070205080204" pitchFamily="34" charset="-128"/>
                <a:cs typeface="MS PGothic" panose="020B0600070205080204" pitchFamily="34" charset="-128"/>
              </a:rPr>
              <a:t> agreed to support </a:t>
            </a:r>
            <a:r>
              <a:rPr lang="en-US" altLang="zh-CN" sz="2835" dirty="0">
                <a:solidFill>
                  <a:srgbClr val="C00000"/>
                </a:solidFill>
                <a:ea typeface="MS PGothic" panose="020B0600070205080204" pitchFamily="34" charset="-128"/>
                <a:cs typeface="MS PGothic" panose="020B0600070205080204" pitchFamily="34" charset="-128"/>
              </a:rPr>
              <a:t>Labor</a:t>
            </a:r>
            <a:r>
              <a:rPr lang="en-US" altLang="zh-CN" sz="2835" dirty="0">
                <a:solidFill>
                  <a:schemeClr val="tx1">
                    <a:lumMod val="50000"/>
                    <a:lumOff val="50000"/>
                  </a:schemeClr>
                </a:solidFill>
                <a:ea typeface="MS PGothic" panose="020B0600070205080204" pitchFamily="34" charset="-128"/>
                <a:cs typeface="MS PGothic" panose="020B0600070205080204" pitchFamily="34" charset="-128"/>
              </a:rPr>
              <a:t>, they gave just two guarantees: confidence and supply.</a:t>
            </a:r>
            <a:endParaRPr lang="en-US" altLang="zh-CN" sz="2835" dirty="0">
              <a:solidFill>
                <a:schemeClr val="tx1">
                  <a:lumMod val="50000"/>
                  <a:lumOff val="50000"/>
                </a:schemeClr>
              </a:solidFill>
              <a:ea typeface="MS PGothic" panose="020B0600070205080204" pitchFamily="34" charset="-128"/>
              <a:cs typeface="MS PGothic" panose="020B0600070205080204" pitchFamily="34" charset="-128"/>
            </a:endParaRPr>
          </a:p>
          <a:p>
            <a:pPr fontAlgn="auto">
              <a:spcAft>
                <a:spcPts val="0"/>
              </a:spcAft>
              <a:defRPr/>
            </a:pPr>
            <a:endParaRPr lang="zh-CN" altLang="en-US" dirty="0"/>
          </a:p>
        </p:txBody>
      </p:sp>
      <p:sp>
        <p:nvSpPr>
          <p:cNvPr id="6656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088FA1DD-D100-4975-93D3-71E2C22A6CF2}"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66565"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实体识别</a:t>
            </a:r>
            <a:endParaRPr lang="zh-CN" altLang="en-US" dirty="0">
              <a:ea typeface="宋体" panose="02010600030101010101" pitchFamily="2" charset="-122"/>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25485"/>
            <a:ext cx="5701030" cy="4951478"/>
          </a:xfrm>
        </p:spPr>
        <p:txBody>
          <a:bodyPr rtlCol="0">
            <a:normAutofit fontScale="92500"/>
          </a:bodyPr>
          <a:lstStyle/>
          <a:p>
            <a:pPr fontAlgn="auto">
              <a:spcAft>
                <a:spcPts val="0"/>
              </a:spcAft>
              <a:defRPr/>
            </a:pPr>
            <a:r>
              <a:rPr lang="en-US" altLang="zh-CN" dirty="0"/>
              <a:t> </a:t>
            </a:r>
            <a:r>
              <a:rPr lang="zh-CN" altLang="en-US" dirty="0"/>
              <a:t>识别并</a:t>
            </a:r>
            <a:r>
              <a:rPr lang="zh-CN" altLang="en-US" dirty="0">
                <a:highlight>
                  <a:srgbClr val="FFFF00"/>
                </a:highlight>
              </a:rPr>
              <a:t>分类</a:t>
            </a:r>
            <a:r>
              <a:rPr lang="zh-CN" altLang="en-US" dirty="0">
                <a:cs typeface="MS PGothic" panose="020B0600070205080204" pitchFamily="34" charset="-128"/>
              </a:rPr>
              <a:t>文本中的实体</a:t>
            </a:r>
            <a:endParaRPr lang="en-US" altLang="zh-CN" dirty="0"/>
          </a:p>
          <a:p>
            <a:pPr fontAlgn="auto">
              <a:spcAft>
                <a:spcPts val="0"/>
              </a:spcAft>
              <a:defRPr/>
            </a:pPr>
            <a:r>
              <a:rPr lang="en-US" altLang="zh-CN" dirty="0">
                <a:solidFill>
                  <a:schemeClr val="tx1">
                    <a:lumMod val="50000"/>
                    <a:lumOff val="50000"/>
                  </a:schemeClr>
                </a:solidFill>
                <a:ea typeface="MS PGothic" panose="020B0600070205080204" pitchFamily="34" charset="-128"/>
                <a:cs typeface="MS PGothic" panose="020B0600070205080204" pitchFamily="34" charset="-128"/>
              </a:rPr>
              <a:t> </a:t>
            </a:r>
            <a:r>
              <a:rPr lang="en-US" altLang="zh-CN" sz="2480" dirty="0">
                <a:solidFill>
                  <a:schemeClr val="tx1">
                    <a:lumMod val="50000"/>
                    <a:lumOff val="50000"/>
                  </a:schemeClr>
                </a:solidFill>
                <a:ea typeface="MS PGothic" panose="020B0600070205080204" pitchFamily="34" charset="-128"/>
                <a:cs typeface="MS PGothic" panose="020B0600070205080204" pitchFamily="34" charset="-128"/>
              </a:rPr>
              <a:t>The decision by the independent MP </a:t>
            </a:r>
            <a:r>
              <a:rPr lang="en-US" altLang="zh-CN" sz="2480" b="1" dirty="0">
                <a:solidFill>
                  <a:srgbClr val="7030A0"/>
                </a:solidFill>
                <a:ea typeface="MS PGothic" panose="020B0600070205080204" pitchFamily="34" charset="-128"/>
              </a:rPr>
              <a:t>Andrew </a:t>
            </a:r>
            <a:r>
              <a:rPr lang="en-US" altLang="zh-CN" sz="2480" b="1" dirty="0" err="1">
                <a:solidFill>
                  <a:srgbClr val="7030A0"/>
                </a:solidFill>
                <a:ea typeface="MS PGothic" panose="020B0600070205080204" pitchFamily="34" charset="-128"/>
              </a:rPr>
              <a:t>Wilkie</a:t>
            </a:r>
            <a:r>
              <a:rPr lang="en-US" altLang="zh-CN" sz="2480" dirty="0">
                <a:solidFill>
                  <a:srgbClr val="7030A0"/>
                </a:solidFill>
                <a:ea typeface="MS PGothic" panose="020B0600070205080204" pitchFamily="34" charset="-128"/>
              </a:rPr>
              <a:t> </a:t>
            </a:r>
            <a:r>
              <a:rPr lang="en-US" altLang="zh-CN" sz="2480" dirty="0">
                <a:solidFill>
                  <a:schemeClr val="tx1">
                    <a:lumMod val="50000"/>
                    <a:lumOff val="50000"/>
                  </a:schemeClr>
                </a:solidFill>
                <a:ea typeface="MS PGothic" panose="020B0600070205080204" pitchFamily="34" charset="-128"/>
                <a:cs typeface="MS PGothic" panose="020B0600070205080204" pitchFamily="34" charset="-128"/>
              </a:rPr>
              <a:t>to withdraw his support for the minority </a:t>
            </a:r>
            <a:r>
              <a:rPr lang="en-US" altLang="zh-CN" sz="2480" b="1" dirty="0">
                <a:solidFill>
                  <a:schemeClr val="accent2">
                    <a:lumMod val="75000"/>
                  </a:schemeClr>
                </a:solidFill>
                <a:ea typeface="MS PGothic" panose="020B0600070205080204" pitchFamily="34" charset="-128"/>
                <a:cs typeface="MS PGothic" panose="020B0600070205080204" pitchFamily="34" charset="-128"/>
              </a:rPr>
              <a:t>Labor</a:t>
            </a:r>
            <a:r>
              <a:rPr lang="en-US" altLang="zh-CN" sz="2480" dirty="0">
                <a:solidFill>
                  <a:schemeClr val="tx1">
                    <a:lumMod val="50000"/>
                    <a:lumOff val="50000"/>
                  </a:schemeClr>
                </a:solidFill>
                <a:ea typeface="MS PGothic" panose="020B0600070205080204" pitchFamily="34" charset="-128"/>
                <a:cs typeface="MS PGothic" panose="020B0600070205080204" pitchFamily="34" charset="-128"/>
              </a:rPr>
              <a:t> government sounded dramatic but it should not further threaten its stability. When, after the </a:t>
            </a:r>
            <a:r>
              <a:rPr lang="en-US" altLang="zh-CN" sz="2480" b="1" dirty="0">
                <a:solidFill>
                  <a:schemeClr val="accent3">
                    <a:lumMod val="75000"/>
                  </a:schemeClr>
                </a:solidFill>
                <a:ea typeface="MS PGothic" panose="020B0600070205080204" pitchFamily="34" charset="-128"/>
                <a:cs typeface="MS PGothic" panose="020B0600070205080204" pitchFamily="34" charset="-128"/>
              </a:rPr>
              <a:t>2010</a:t>
            </a:r>
            <a:r>
              <a:rPr lang="en-US" altLang="zh-CN" sz="2480" dirty="0">
                <a:solidFill>
                  <a:schemeClr val="tx1">
                    <a:lumMod val="50000"/>
                    <a:lumOff val="50000"/>
                  </a:schemeClr>
                </a:solidFill>
                <a:ea typeface="MS PGothic" panose="020B0600070205080204" pitchFamily="34" charset="-128"/>
                <a:cs typeface="MS PGothic" panose="020B0600070205080204" pitchFamily="34" charset="-128"/>
              </a:rPr>
              <a:t> election, </a:t>
            </a:r>
            <a:r>
              <a:rPr lang="en-US" altLang="zh-CN" sz="2480" b="1" dirty="0" err="1">
                <a:solidFill>
                  <a:srgbClr val="7030A0"/>
                </a:solidFill>
                <a:ea typeface="MS PGothic" panose="020B0600070205080204" pitchFamily="34" charset="-128"/>
              </a:rPr>
              <a:t>Wilkie</a:t>
            </a:r>
            <a:r>
              <a:rPr lang="en-US" altLang="zh-CN" sz="2480" dirty="0">
                <a:solidFill>
                  <a:schemeClr val="tx1">
                    <a:lumMod val="50000"/>
                    <a:lumOff val="50000"/>
                  </a:schemeClr>
                </a:solidFill>
                <a:ea typeface="MS PGothic" panose="020B0600070205080204" pitchFamily="34" charset="-128"/>
                <a:cs typeface="MS PGothic" panose="020B0600070205080204" pitchFamily="34" charset="-128"/>
              </a:rPr>
              <a:t>, </a:t>
            </a:r>
            <a:r>
              <a:rPr lang="en-US" altLang="zh-CN" sz="2480" b="1" dirty="0">
                <a:solidFill>
                  <a:srgbClr val="7030A0"/>
                </a:solidFill>
                <a:ea typeface="MS PGothic" panose="020B0600070205080204" pitchFamily="34" charset="-128"/>
              </a:rPr>
              <a:t>Rob Oakeshott</a:t>
            </a:r>
            <a:r>
              <a:rPr lang="en-US" altLang="zh-CN" sz="2480" dirty="0">
                <a:solidFill>
                  <a:schemeClr val="tx1">
                    <a:lumMod val="50000"/>
                    <a:lumOff val="50000"/>
                  </a:schemeClr>
                </a:solidFill>
                <a:ea typeface="MS PGothic" panose="020B0600070205080204" pitchFamily="34" charset="-128"/>
                <a:cs typeface="MS PGothic" panose="020B0600070205080204" pitchFamily="34" charset="-128"/>
              </a:rPr>
              <a:t>, </a:t>
            </a:r>
            <a:r>
              <a:rPr lang="en-US" altLang="zh-CN" sz="2480" b="1" dirty="0">
                <a:solidFill>
                  <a:srgbClr val="7030A0"/>
                </a:solidFill>
                <a:ea typeface="MS PGothic" panose="020B0600070205080204" pitchFamily="34" charset="-128"/>
              </a:rPr>
              <a:t>Tony Windsor </a:t>
            </a:r>
            <a:r>
              <a:rPr lang="en-US" altLang="zh-CN" sz="2480" dirty="0">
                <a:solidFill>
                  <a:schemeClr val="tx1">
                    <a:lumMod val="50000"/>
                    <a:lumOff val="50000"/>
                  </a:schemeClr>
                </a:solidFill>
                <a:ea typeface="MS PGothic" panose="020B0600070205080204" pitchFamily="34" charset="-128"/>
                <a:cs typeface="MS PGothic" panose="020B0600070205080204" pitchFamily="34" charset="-128"/>
              </a:rPr>
              <a:t>and the </a:t>
            </a:r>
            <a:r>
              <a:rPr lang="en-US" altLang="zh-CN" sz="2480" b="1" dirty="0">
                <a:solidFill>
                  <a:schemeClr val="accent2">
                    <a:lumMod val="75000"/>
                  </a:schemeClr>
                </a:solidFill>
                <a:ea typeface="MS PGothic" panose="020B0600070205080204" pitchFamily="34" charset="-128"/>
              </a:rPr>
              <a:t>Greens</a:t>
            </a:r>
            <a:r>
              <a:rPr lang="en-US" altLang="zh-CN" sz="2480" dirty="0">
                <a:solidFill>
                  <a:schemeClr val="tx1">
                    <a:lumMod val="50000"/>
                    <a:lumOff val="50000"/>
                  </a:schemeClr>
                </a:solidFill>
                <a:ea typeface="MS PGothic" panose="020B0600070205080204" pitchFamily="34" charset="-128"/>
                <a:cs typeface="MS PGothic" panose="020B0600070205080204" pitchFamily="34" charset="-128"/>
              </a:rPr>
              <a:t> agreed to support </a:t>
            </a:r>
            <a:r>
              <a:rPr lang="en-US" altLang="zh-CN" sz="2480" b="1" dirty="0">
                <a:solidFill>
                  <a:schemeClr val="accent2">
                    <a:lumMod val="75000"/>
                  </a:schemeClr>
                </a:solidFill>
                <a:ea typeface="MS PGothic" panose="020B0600070205080204" pitchFamily="34" charset="-128"/>
                <a:cs typeface="MS PGothic" panose="020B0600070205080204" pitchFamily="34" charset="-128"/>
              </a:rPr>
              <a:t>Labor</a:t>
            </a:r>
            <a:r>
              <a:rPr lang="en-US" altLang="zh-CN" sz="2480" dirty="0">
                <a:solidFill>
                  <a:schemeClr val="tx1">
                    <a:lumMod val="50000"/>
                    <a:lumOff val="50000"/>
                  </a:schemeClr>
                </a:solidFill>
                <a:ea typeface="MS PGothic" panose="020B0600070205080204" pitchFamily="34" charset="-128"/>
                <a:cs typeface="MS PGothic" panose="020B0600070205080204" pitchFamily="34" charset="-128"/>
              </a:rPr>
              <a:t>, they gave just two guarantees: confidence and supply.</a:t>
            </a:r>
            <a:endParaRPr lang="en-US" altLang="zh-CN" sz="2480" dirty="0">
              <a:solidFill>
                <a:schemeClr val="tx1">
                  <a:lumMod val="50000"/>
                  <a:lumOff val="50000"/>
                </a:schemeClr>
              </a:solidFill>
              <a:ea typeface="MS PGothic" panose="020B0600070205080204" pitchFamily="34" charset="-128"/>
              <a:cs typeface="MS PGothic" panose="020B0600070205080204" pitchFamily="34" charset="-128"/>
            </a:endParaRPr>
          </a:p>
          <a:p>
            <a:pPr fontAlgn="auto">
              <a:spcAft>
                <a:spcPts val="0"/>
              </a:spcAft>
              <a:defRPr/>
            </a:pPr>
            <a:endParaRPr lang="zh-CN" altLang="en-US" dirty="0"/>
          </a:p>
        </p:txBody>
      </p:sp>
      <p:sp>
        <p:nvSpPr>
          <p:cNvPr id="6758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82047AC4-8E90-47D2-B17F-8C84EE922FA8}"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67589"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实体分类</a:t>
            </a:r>
            <a:endParaRPr lang="zh-CN" altLang="en-US" dirty="0">
              <a:ea typeface="宋体" panose="02010600030101010101" pitchFamily="2" charset="-122"/>
              <a:cs typeface="Arial" panose="020B0604020202020204" pitchFamily="34" charset="0"/>
            </a:endParaRPr>
          </a:p>
        </p:txBody>
      </p:sp>
      <p:pic>
        <p:nvPicPr>
          <p:cNvPr id="67590"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9538" y="2357438"/>
            <a:ext cx="2578100"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Grp="1" noChangeArrowheads="1"/>
          </p:cNvSpPr>
          <p:nvPr>
            <p:ph idx="1"/>
          </p:nvPr>
        </p:nvSpPr>
        <p:spPr>
          <a:xfrm>
            <a:off x="628650" y="1225550"/>
            <a:ext cx="5829300" cy="4951413"/>
          </a:xfrm>
        </p:spPr>
        <p:txBody>
          <a:bodyPr/>
          <a:lstStyle/>
          <a:p>
            <a:pPr marL="336550" indent="-336550"/>
            <a:r>
              <a:rPr lang="en-US" altLang="zh-CN" smtClean="0"/>
              <a:t> </a:t>
            </a:r>
            <a:r>
              <a:rPr lang="zh-CN" altLang="en-US" smtClean="0"/>
              <a:t>正则表达式</a:t>
            </a:r>
            <a:endParaRPr lang="en-US" altLang="zh-CN" smtClean="0"/>
          </a:p>
          <a:p>
            <a:pPr marL="732155" lvl="1" indent="-281305"/>
            <a:r>
              <a:rPr lang="en-US" altLang="zh-CN" smtClean="0"/>
              <a:t> Web page: </a:t>
            </a:r>
            <a:r>
              <a:rPr lang="en-US" altLang="zh-CN" smtClean="0">
                <a:ea typeface="MS PGothic" panose="020B0600070205080204" pitchFamily="34" charset="-128"/>
              </a:rPr>
              <a:t>&lt;div class="buying"&gt;&lt;h1 class="parseasinTitle"&gt;&lt;span id="btAsinTitle" style=""&gt;(.*?)&lt;/span&gt;&lt;/h1&gt;</a:t>
            </a:r>
            <a:endParaRPr lang="en-US" altLang="zh-CN" smtClean="0">
              <a:ea typeface="MS PGothic" panose="020B0600070205080204" pitchFamily="34" charset="-128"/>
            </a:endParaRPr>
          </a:p>
          <a:p>
            <a:pPr marL="732155" lvl="1" indent="-281305"/>
            <a:r>
              <a:rPr lang="en-US" altLang="zh-CN" smtClean="0"/>
              <a:t> </a:t>
            </a:r>
            <a:r>
              <a:rPr lang="zh-CN" altLang="en-US" smtClean="0"/>
              <a:t>美国电话号码：</a:t>
            </a:r>
            <a:r>
              <a:rPr lang="en-US" altLang="zh-CN" smtClean="0">
                <a:ea typeface="MS PGothic" panose="020B0600070205080204" pitchFamily="34" charset="-128"/>
              </a:rPr>
              <a:t>(?:\(?[0-9]{3}\)?[ -.])?[0-9]{3}[ -.]?[0-9]{4}</a:t>
            </a:r>
            <a:endParaRPr lang="en-US" altLang="zh-CN" smtClean="0"/>
          </a:p>
          <a:p>
            <a:pPr marL="336550" indent="-336550"/>
            <a:r>
              <a:rPr lang="en-US" altLang="zh-CN" smtClean="0"/>
              <a:t> </a:t>
            </a:r>
            <a:r>
              <a:rPr lang="zh-CN" altLang="en-US" smtClean="0"/>
              <a:t>命名实体分类器</a:t>
            </a:r>
            <a:endParaRPr lang="en-US" altLang="zh-CN" smtClean="0"/>
          </a:p>
          <a:p>
            <a:pPr marL="336550" indent="-336550"/>
            <a:r>
              <a:rPr lang="en-US" altLang="zh-CN" smtClean="0"/>
              <a:t> </a:t>
            </a:r>
            <a:r>
              <a:rPr lang="zh-CN" altLang="en-US" smtClean="0"/>
              <a:t>序列标注模型</a:t>
            </a:r>
            <a:endParaRPr lang="en-US" altLang="zh-CN" smtClean="0"/>
          </a:p>
          <a:p>
            <a:pPr marL="732155" lvl="1" indent="-281305"/>
            <a:endParaRPr lang="zh-CN" altLang="en-US" smtClean="0"/>
          </a:p>
        </p:txBody>
      </p:sp>
      <p:sp>
        <p:nvSpPr>
          <p:cNvPr id="6861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9D2AD318-1627-4952-B402-EF1432F822F4}"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68613"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命名实体识别方法</a:t>
            </a:r>
            <a:endParaRPr lang="zh-CN" altLang="en-US" dirty="0">
              <a:ea typeface="宋体" panose="02010600030101010101" pitchFamily="2" charset="-122"/>
              <a:cs typeface="Arial" panose="020B0604020202020204" pitchFamily="34" charset="0"/>
            </a:endParaRPr>
          </a:p>
        </p:txBody>
      </p:sp>
      <p:sp>
        <p:nvSpPr>
          <p:cNvPr id="82950" name="Rectangle 1"/>
          <p:cNvSpPr txBox="1">
            <a:spLocks noChangeArrowheads="1"/>
          </p:cNvSpPr>
          <p:nvPr/>
        </p:nvSpPr>
        <p:spPr bwMode="auto">
          <a:xfrm>
            <a:off x="6750050" y="1833563"/>
            <a:ext cx="1676400" cy="3190875"/>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Font typeface="Arial" panose="020B0604020202020204" pitchFamily="34" charset="0"/>
              <a:buChar char="•"/>
              <a:defRPr kumimoji="1" sz="3600">
                <a:solidFill>
                  <a:srgbClr val="0070C0"/>
                </a:solidFill>
                <a:latin typeface="华文新魏" panose="02010800040101010101" pitchFamily="2" charset="-122"/>
                <a:ea typeface="华文新魏" panose="02010800040101010101" pitchFamily="2" charset="-122"/>
              </a:defRPr>
            </a:lvl1pPr>
            <a:lvl2pPr marL="827405" indent="-317500">
              <a:spcBef>
                <a:spcPct val="20000"/>
              </a:spcBef>
              <a:buFont typeface="Arial" panose="020B0604020202020204" pitchFamily="34" charset="0"/>
              <a:buChar char="–"/>
              <a:defRPr kumimoji="1" sz="3100">
                <a:solidFill>
                  <a:schemeClr val="tx1"/>
                </a:solidFill>
                <a:latin typeface="华文新魏" panose="02010800040101010101" pitchFamily="2" charset="-122"/>
                <a:ea typeface="华文新魏" panose="02010800040101010101" pitchFamily="2" charset="-122"/>
              </a:defRPr>
            </a:lvl2pPr>
            <a:lvl3pPr marL="1271905" indent="-254000">
              <a:spcBef>
                <a:spcPct val="20000"/>
              </a:spcBef>
              <a:buFont typeface="Arial" panose="020B0604020202020204" pitchFamily="34" charset="0"/>
              <a:buChar char="•"/>
              <a:defRPr kumimoji="1" sz="2700">
                <a:solidFill>
                  <a:schemeClr val="tx1"/>
                </a:solidFill>
                <a:latin typeface="华文新魏" panose="02010800040101010101" pitchFamily="2" charset="-122"/>
                <a:ea typeface="华文新魏" panose="02010800040101010101" pitchFamily="2" charset="-122"/>
              </a:defRPr>
            </a:lvl3pPr>
            <a:lvl4pPr marL="1781175" indent="-254000">
              <a:spcBef>
                <a:spcPct val="20000"/>
              </a:spcBef>
              <a:buFont typeface="Arial" panose="020B0604020202020204" pitchFamily="34" charset="0"/>
              <a:buChar char="–"/>
              <a:defRPr kumimoji="1" sz="2200">
                <a:solidFill>
                  <a:schemeClr val="tx1"/>
                </a:solidFill>
                <a:latin typeface="华文新魏" panose="02010800040101010101" pitchFamily="2" charset="-122"/>
                <a:ea typeface="华文新魏" panose="02010800040101010101" pitchFamily="2" charset="-122"/>
              </a:defRPr>
            </a:lvl4pPr>
            <a:lvl5pPr marL="2291080" indent="-254000">
              <a:spcBef>
                <a:spcPct val="20000"/>
              </a:spcBef>
              <a:buFont typeface="Arial" panose="020B0604020202020204" pitchFamily="34" charset="0"/>
              <a:buChar char="»"/>
              <a:defRPr kumimoji="1" sz="2200">
                <a:solidFill>
                  <a:schemeClr val="tx1"/>
                </a:solidFill>
                <a:latin typeface="华文新魏" panose="02010800040101010101" pitchFamily="2" charset="-122"/>
                <a:ea typeface="华文新魏" panose="02010800040101010101" pitchFamily="2" charset="-122"/>
              </a:defRPr>
            </a:lvl5pPr>
            <a:lvl6pPr marL="2748280" indent="-254000" eaLnBrk="0" fontAlgn="base" hangingPunct="0">
              <a:spcBef>
                <a:spcPct val="20000"/>
              </a:spcBef>
              <a:spcAft>
                <a:spcPct val="0"/>
              </a:spcAft>
              <a:buFont typeface="Arial" panose="020B0604020202020204" pitchFamily="34" charset="0"/>
              <a:buChar char="»"/>
              <a:defRPr kumimoji="1" sz="2200">
                <a:solidFill>
                  <a:schemeClr val="tx1"/>
                </a:solidFill>
                <a:latin typeface="华文新魏" panose="02010800040101010101" pitchFamily="2" charset="-122"/>
                <a:ea typeface="华文新魏" panose="02010800040101010101" pitchFamily="2" charset="-122"/>
              </a:defRPr>
            </a:lvl6pPr>
            <a:lvl7pPr marL="3205480" indent="-254000" eaLnBrk="0" fontAlgn="base" hangingPunct="0">
              <a:spcBef>
                <a:spcPct val="20000"/>
              </a:spcBef>
              <a:spcAft>
                <a:spcPct val="0"/>
              </a:spcAft>
              <a:buFont typeface="Arial" panose="020B0604020202020204" pitchFamily="34" charset="0"/>
              <a:buChar char="»"/>
              <a:defRPr kumimoji="1" sz="2200">
                <a:solidFill>
                  <a:schemeClr val="tx1"/>
                </a:solidFill>
                <a:latin typeface="华文新魏" panose="02010800040101010101" pitchFamily="2" charset="-122"/>
                <a:ea typeface="华文新魏" panose="02010800040101010101" pitchFamily="2" charset="-122"/>
              </a:defRPr>
            </a:lvl7pPr>
            <a:lvl8pPr marL="3662680" indent="-254000" eaLnBrk="0" fontAlgn="base" hangingPunct="0">
              <a:spcBef>
                <a:spcPct val="20000"/>
              </a:spcBef>
              <a:spcAft>
                <a:spcPct val="0"/>
              </a:spcAft>
              <a:buFont typeface="Arial" panose="020B0604020202020204" pitchFamily="34" charset="0"/>
              <a:buChar char="»"/>
              <a:defRPr kumimoji="1" sz="2200">
                <a:solidFill>
                  <a:schemeClr val="tx1"/>
                </a:solidFill>
                <a:latin typeface="华文新魏" panose="02010800040101010101" pitchFamily="2" charset="-122"/>
                <a:ea typeface="华文新魏" panose="02010800040101010101" pitchFamily="2" charset="-122"/>
              </a:defRPr>
            </a:lvl8pPr>
            <a:lvl9pPr marL="4119880" indent="-254000" eaLnBrk="0" fontAlgn="base" hangingPunct="0">
              <a:spcBef>
                <a:spcPct val="20000"/>
              </a:spcBef>
              <a:spcAft>
                <a:spcPct val="0"/>
              </a:spcAft>
              <a:buFont typeface="Arial" panose="020B0604020202020204" pitchFamily="34" charset="0"/>
              <a:buChar char="»"/>
              <a:defRPr kumimoji="1" sz="2200">
                <a:solidFill>
                  <a:schemeClr val="tx1"/>
                </a:solidFill>
                <a:latin typeface="华文新魏" panose="02010800040101010101" pitchFamily="2" charset="-122"/>
                <a:ea typeface="华文新魏" panose="02010800040101010101" pitchFamily="2" charset="-122"/>
              </a:defRPr>
            </a:lvl9pPr>
          </a:lstStyle>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美</a:t>
            </a:r>
            <a:r>
              <a:rPr lang="en-US"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b="1" dirty="0">
                <a:solidFill>
                  <a:srgbClr val="A4001D"/>
                </a:solidFill>
                <a:latin typeface="微软雅黑 Light" panose="020B0502040204020203" pitchFamily="34" charset="-122"/>
                <a:ea typeface="微软雅黑 Light" panose="020B0502040204020203" pitchFamily="34" charset="-122"/>
              </a:rPr>
              <a:t>B-LOC</a:t>
            </a:r>
            <a:endParaRPr kumimoji="0" lang="en-US" altLang="zh-CN" sz="1595" b="1" dirty="0">
              <a:solidFill>
                <a:srgbClr val="A4001D"/>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国 </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b="1" dirty="0">
                <a:solidFill>
                  <a:srgbClr val="A4001D"/>
                </a:solidFill>
                <a:latin typeface="微软雅黑 Light" panose="020B0502040204020203" pitchFamily="34" charset="-122"/>
                <a:ea typeface="微软雅黑 Light" panose="020B0502040204020203" pitchFamily="34" charset="-122"/>
              </a:rPr>
              <a:t>E-LOC</a:t>
            </a:r>
            <a:endParaRPr kumimoji="0" lang="en-US" altLang="zh-CN" sz="1595" b="1" dirty="0">
              <a:solidFill>
                <a:srgbClr val="A4001D"/>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的</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dirty="0">
                <a:solidFill>
                  <a:srgbClr val="121212"/>
                </a:solidFill>
                <a:latin typeface="微软雅黑 Light" panose="020B0502040204020203" pitchFamily="34" charset="-122"/>
                <a:ea typeface="微软雅黑 Light" panose="020B0502040204020203" pitchFamily="34" charset="-122"/>
              </a:rPr>
              <a:t> O </a:t>
            </a:r>
            <a:endParaRPr kumimoji="0" lang="en-US" altLang="zh-CN" sz="1595" dirty="0">
              <a:solidFill>
                <a:srgbClr val="121212"/>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华</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dirty="0">
                <a:solidFill>
                  <a:srgbClr val="121212"/>
                </a:solidFill>
                <a:latin typeface="微软雅黑 Light" panose="020B0502040204020203" pitchFamily="34" charset="-122"/>
                <a:ea typeface="微软雅黑 Light" panose="020B0502040204020203" pitchFamily="34" charset="-122"/>
              </a:rPr>
              <a:t> </a:t>
            </a:r>
            <a:r>
              <a:rPr lang="zh-CN" altLang="zh-CN" sz="1595" b="1" dirty="0">
                <a:solidFill>
                  <a:srgbClr val="7030A0"/>
                </a:solidFill>
                <a:latin typeface="微软雅黑 Light" panose="020B0502040204020203" pitchFamily="34" charset="-122"/>
                <a:ea typeface="微软雅黑 Light" panose="020B0502040204020203" pitchFamily="34" charset="-122"/>
              </a:rPr>
              <a:t>B-PER </a:t>
            </a:r>
            <a:endParaRPr lang="en-US" altLang="zh-CN" sz="1595" b="1" dirty="0">
              <a:solidFill>
                <a:srgbClr val="7030A0"/>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莱 </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lang="zh-CN" altLang="zh-CN" sz="1595" b="1" dirty="0">
                <a:solidFill>
                  <a:srgbClr val="7030A0"/>
                </a:solidFill>
                <a:latin typeface="微软雅黑 Light" panose="020B0502040204020203" pitchFamily="34" charset="-122"/>
                <a:ea typeface="微软雅黑 Light" panose="020B0502040204020203" pitchFamily="34" charset="-122"/>
              </a:rPr>
              <a:t>I-PER </a:t>
            </a:r>
            <a:endParaRPr lang="en-US" altLang="zh-CN" sz="1595" b="1" dirty="0">
              <a:solidFill>
                <a:srgbClr val="7030A0"/>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士 </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lang="zh-CN" altLang="zh-CN" sz="1595" b="1" dirty="0">
                <a:solidFill>
                  <a:srgbClr val="7030A0"/>
                </a:solidFill>
                <a:latin typeface="微软雅黑 Light" panose="020B0502040204020203" pitchFamily="34" charset="-122"/>
                <a:ea typeface="微软雅黑 Light" panose="020B0502040204020203" pitchFamily="34" charset="-122"/>
              </a:rPr>
              <a:t>E-PER </a:t>
            </a:r>
            <a:endParaRPr lang="en-US" altLang="zh-CN" sz="1595" b="1" dirty="0">
              <a:solidFill>
                <a:srgbClr val="7030A0"/>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我 </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dirty="0">
                <a:solidFill>
                  <a:srgbClr val="121212"/>
                </a:solidFill>
                <a:latin typeface="微软雅黑 Light" panose="020B0502040204020203" pitchFamily="34" charset="-122"/>
                <a:ea typeface="微软雅黑 Light" panose="020B0502040204020203" pitchFamily="34" charset="-122"/>
              </a:rPr>
              <a:t>O </a:t>
            </a:r>
            <a:endParaRPr kumimoji="0" lang="en-US" altLang="zh-CN" sz="1595" dirty="0">
              <a:solidFill>
                <a:srgbClr val="121212"/>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跟 </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dirty="0">
                <a:solidFill>
                  <a:srgbClr val="121212"/>
                </a:solidFill>
                <a:latin typeface="微软雅黑 Light" panose="020B0502040204020203" pitchFamily="34" charset="-122"/>
                <a:ea typeface="微软雅黑 Light" panose="020B0502040204020203" pitchFamily="34" charset="-122"/>
              </a:rPr>
              <a:t>O </a:t>
            </a:r>
            <a:endParaRPr kumimoji="0" lang="en-US" altLang="zh-CN" sz="1595" dirty="0">
              <a:solidFill>
                <a:srgbClr val="121212"/>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他 </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dirty="0">
                <a:solidFill>
                  <a:srgbClr val="121212"/>
                </a:solidFill>
                <a:latin typeface="微软雅黑 Light" panose="020B0502040204020203" pitchFamily="34" charset="-122"/>
                <a:ea typeface="微软雅黑 Light" panose="020B0502040204020203" pitchFamily="34" charset="-122"/>
              </a:rPr>
              <a:t>O </a:t>
            </a:r>
            <a:endParaRPr kumimoji="0" lang="en-US" altLang="zh-CN" sz="1595" dirty="0">
              <a:solidFill>
                <a:srgbClr val="121212"/>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谈 </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dirty="0">
                <a:solidFill>
                  <a:srgbClr val="121212"/>
                </a:solidFill>
                <a:latin typeface="微软雅黑 Light" panose="020B0502040204020203" pitchFamily="34" charset="-122"/>
                <a:ea typeface="微软雅黑 Light" panose="020B0502040204020203" pitchFamily="34" charset="-122"/>
              </a:rPr>
              <a:t>O </a:t>
            </a:r>
            <a:endParaRPr kumimoji="0" lang="en-US" altLang="zh-CN" sz="1595" dirty="0">
              <a:solidFill>
                <a:srgbClr val="121212"/>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笑 </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dirty="0">
                <a:solidFill>
                  <a:srgbClr val="121212"/>
                </a:solidFill>
                <a:latin typeface="微软雅黑 Light" panose="020B0502040204020203" pitchFamily="34" charset="-122"/>
                <a:ea typeface="微软雅黑 Light" panose="020B0502040204020203" pitchFamily="34" charset="-122"/>
              </a:rPr>
              <a:t>O </a:t>
            </a:r>
            <a:endParaRPr kumimoji="0" lang="en-US" altLang="zh-CN" sz="1595" dirty="0">
              <a:solidFill>
                <a:srgbClr val="121212"/>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风 </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dirty="0">
                <a:solidFill>
                  <a:srgbClr val="121212"/>
                </a:solidFill>
                <a:latin typeface="微软雅黑 Light" panose="020B0502040204020203" pitchFamily="34" charset="-122"/>
                <a:ea typeface="微软雅黑 Light" panose="020B0502040204020203" pitchFamily="34" charset="-122"/>
              </a:rPr>
              <a:t>O </a:t>
            </a:r>
            <a:endParaRPr kumimoji="0" lang="en-US" altLang="zh-CN" sz="1595" dirty="0">
              <a:solidFill>
                <a:srgbClr val="121212"/>
              </a:solidFill>
              <a:latin typeface="微软雅黑 Light" panose="020B0502040204020203" pitchFamily="34" charset="-122"/>
              <a:ea typeface="微软雅黑 Light" panose="020B0502040204020203" pitchFamily="34" charset="-122"/>
            </a:endParaRPr>
          </a:p>
          <a:p>
            <a:pPr eaLnBrk="1" fontAlgn="auto" hangingPunct="1">
              <a:spcBef>
                <a:spcPct val="0"/>
              </a:spcBef>
              <a:spcAft>
                <a:spcPts val="0"/>
              </a:spcAft>
              <a:buFontTx/>
              <a:buNone/>
              <a:defRPr/>
            </a:pPr>
            <a:r>
              <a:rPr kumimoji="0" lang="zh-CN" altLang="zh-CN" sz="1595" dirty="0">
                <a:solidFill>
                  <a:srgbClr val="121212"/>
                </a:solidFill>
                <a:latin typeface="微软雅黑 Light" panose="020B0502040204020203" pitchFamily="34" charset="-122"/>
                <a:ea typeface="微软雅黑 Light" panose="020B0502040204020203" pitchFamily="34" charset="-122"/>
              </a:rPr>
              <a:t>生 </a:t>
            </a:r>
            <a:r>
              <a:rPr kumimoji="0" lang="en-US" altLang="zh-CN" sz="1595" dirty="0">
                <a:solidFill>
                  <a:srgbClr val="121212"/>
                </a:solidFill>
                <a:latin typeface="微软雅黑 Light" panose="020B0502040204020203" pitchFamily="34" charset="-122"/>
                <a:ea typeface="微软雅黑 Light" panose="020B0502040204020203" pitchFamily="34" charset="-122"/>
              </a:rPr>
              <a:t>    </a:t>
            </a:r>
            <a:r>
              <a:rPr kumimoji="0" lang="zh-CN" altLang="zh-CN" sz="1595" dirty="0">
                <a:solidFill>
                  <a:srgbClr val="121212"/>
                </a:solidFill>
                <a:latin typeface="微软雅黑 Light" panose="020B0502040204020203" pitchFamily="34" charset="-122"/>
                <a:ea typeface="微软雅黑 Light" panose="020B0502040204020203" pitchFamily="34" charset="-122"/>
              </a:rPr>
              <a:t>O</a:t>
            </a:r>
            <a:r>
              <a:rPr kumimoji="0" lang="zh-CN" altLang="zh-CN" sz="975" dirty="0">
                <a:solidFill>
                  <a:schemeClr val="tx1"/>
                </a:solidFill>
                <a:latin typeface="微软雅黑 Light" panose="020B0502040204020203" pitchFamily="34" charset="-122"/>
                <a:ea typeface="微软雅黑 Light" panose="020B0502040204020203" pitchFamily="34" charset="-122"/>
              </a:rPr>
              <a:t> </a:t>
            </a:r>
            <a:endParaRPr kumimoji="0" lang="zh-CN" altLang="zh-CN" sz="3545" dirty="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内容占位符 2"/>
          <p:cNvSpPr>
            <a:spLocks noGrp="1"/>
          </p:cNvSpPr>
          <p:nvPr>
            <p:ph idx="1"/>
          </p:nvPr>
        </p:nvSpPr>
        <p:spPr>
          <a:xfrm>
            <a:off x="628650" y="1225550"/>
            <a:ext cx="7886700" cy="4951413"/>
          </a:xfrm>
        </p:spPr>
        <p:txBody>
          <a:bodyPr rtlCol="0">
            <a:normAutofit fontScale="92500" lnSpcReduction="10000"/>
          </a:bodyPr>
          <a:lstStyle/>
          <a:p>
            <a:pPr marL="337820" indent="-337820" fontAlgn="auto">
              <a:spcAft>
                <a:spcPts val="0"/>
              </a:spcAft>
              <a:defRPr/>
            </a:pPr>
            <a:r>
              <a:rPr lang="en-US" altLang="zh-CN" sz="2480"/>
              <a:t> </a:t>
            </a:r>
            <a:r>
              <a:rPr lang="zh-CN" altLang="en-US" sz="2480"/>
              <a:t>人工获取</a:t>
            </a:r>
            <a:endParaRPr lang="en-US" altLang="zh-CN" sz="2480"/>
          </a:p>
          <a:p>
            <a:pPr marL="731520" lvl="1" indent="-337820" fontAlgn="auto">
              <a:spcAft>
                <a:spcPts val="0"/>
              </a:spcAft>
              <a:defRPr/>
            </a:pPr>
            <a:r>
              <a:rPr lang="en-US" altLang="zh-CN" sz="2125"/>
              <a:t> </a:t>
            </a:r>
            <a:r>
              <a:rPr lang="zh-CN" altLang="en-US" sz="2125"/>
              <a:t>很难获取大规模的关系实例</a:t>
            </a:r>
            <a:endParaRPr lang="en-US" altLang="zh-CN" sz="2125"/>
          </a:p>
          <a:p>
            <a:pPr marL="731520" lvl="1" indent="-337820" fontAlgn="auto">
              <a:spcAft>
                <a:spcPts val="0"/>
              </a:spcAft>
              <a:defRPr/>
            </a:pPr>
            <a:r>
              <a:rPr lang="en-US" altLang="zh-CN" sz="2125"/>
              <a:t> </a:t>
            </a:r>
            <a:r>
              <a:rPr lang="zh-CN" altLang="en-US" sz="2125"/>
              <a:t>仅限于对关系实例进行少量增补或修改</a:t>
            </a:r>
            <a:endParaRPr lang="en-US" altLang="zh-CN" sz="2125"/>
          </a:p>
          <a:p>
            <a:pPr marL="337820" indent="-337820" fontAlgn="auto">
              <a:spcAft>
                <a:spcPts val="0"/>
              </a:spcAft>
              <a:defRPr/>
            </a:pPr>
            <a:r>
              <a:rPr lang="en-US" altLang="zh-CN" sz="2480"/>
              <a:t> </a:t>
            </a:r>
            <a:r>
              <a:rPr lang="zh-CN" altLang="en-US" sz="2480"/>
              <a:t>众包构建</a:t>
            </a:r>
            <a:endParaRPr lang="en-US" altLang="zh-CN" sz="2480"/>
          </a:p>
          <a:p>
            <a:pPr marL="731520" lvl="1" indent="-337820" fontAlgn="auto">
              <a:spcAft>
                <a:spcPts val="0"/>
              </a:spcAft>
              <a:defRPr/>
            </a:pPr>
            <a:r>
              <a:rPr lang="en-US" altLang="zh-CN" sz="2125"/>
              <a:t> </a:t>
            </a:r>
            <a:r>
              <a:rPr lang="zh-CN" altLang="en-US" sz="2125"/>
              <a:t>通过众包平台将任务分配给众包工人</a:t>
            </a:r>
            <a:endParaRPr lang="en-US" altLang="zh-CN" sz="2125"/>
          </a:p>
          <a:p>
            <a:pPr marL="731520" lvl="1" indent="-337820" fontAlgn="auto">
              <a:spcAft>
                <a:spcPts val="0"/>
              </a:spcAft>
              <a:defRPr/>
            </a:pPr>
            <a:r>
              <a:rPr lang="en-US" altLang="zh-CN" sz="2125"/>
              <a:t> </a:t>
            </a:r>
            <a:r>
              <a:rPr lang="zh-CN" altLang="en-US" sz="2125"/>
              <a:t>能实现大规模高质量的知识</a:t>
            </a:r>
            <a:endParaRPr lang="en-US" altLang="zh-CN" sz="2125"/>
          </a:p>
          <a:p>
            <a:pPr marL="731520" lvl="1" indent="-337820" fontAlgn="auto">
              <a:spcAft>
                <a:spcPts val="0"/>
              </a:spcAft>
              <a:defRPr/>
            </a:pPr>
            <a:r>
              <a:rPr lang="en-US" altLang="zh-CN" sz="2125"/>
              <a:t> </a:t>
            </a:r>
            <a:r>
              <a:rPr lang="zh-CN" altLang="en-US" sz="2125"/>
              <a:t>工人的主观性导致</a:t>
            </a:r>
            <a:r>
              <a:rPr lang="en-US" altLang="zh-CN" sz="2125"/>
              <a:t>bias</a:t>
            </a:r>
            <a:endParaRPr lang="en-US" altLang="zh-CN" sz="2125"/>
          </a:p>
          <a:p>
            <a:pPr marL="337820" indent="-337820" fontAlgn="auto">
              <a:spcAft>
                <a:spcPts val="0"/>
              </a:spcAft>
              <a:defRPr/>
            </a:pPr>
            <a:r>
              <a:rPr lang="en-US" altLang="zh-CN" sz="2480"/>
              <a:t> </a:t>
            </a:r>
            <a:r>
              <a:rPr lang="zh-CN" altLang="en-US" sz="2480"/>
              <a:t>从结构化数据中抽取</a:t>
            </a:r>
            <a:endParaRPr lang="en-US" altLang="zh-CN" sz="2480"/>
          </a:p>
          <a:p>
            <a:pPr marL="731520" lvl="1" indent="-337820" fontAlgn="auto">
              <a:spcAft>
                <a:spcPts val="0"/>
              </a:spcAft>
              <a:defRPr/>
            </a:pPr>
            <a:r>
              <a:rPr lang="en-US" altLang="zh-CN" sz="2125"/>
              <a:t> </a:t>
            </a:r>
            <a:r>
              <a:rPr lang="zh-CN" altLang="en-US" sz="2125"/>
              <a:t>关系数据库、</a:t>
            </a:r>
            <a:r>
              <a:rPr lang="en-US" altLang="zh-CN" sz="2125"/>
              <a:t>XML</a:t>
            </a:r>
            <a:r>
              <a:rPr lang="zh-CN" altLang="en-US" sz="2125"/>
              <a:t>、</a:t>
            </a:r>
            <a:r>
              <a:rPr lang="en-US" altLang="zh-CN" sz="2125"/>
              <a:t>JSON</a:t>
            </a:r>
            <a:endParaRPr lang="en-US" altLang="zh-CN" sz="2125"/>
          </a:p>
          <a:p>
            <a:pPr marL="731520" lvl="1" indent="-337820" fontAlgn="auto">
              <a:spcAft>
                <a:spcPts val="0"/>
              </a:spcAft>
              <a:defRPr/>
            </a:pPr>
            <a:r>
              <a:rPr lang="en-US" altLang="zh-CN" sz="2125"/>
              <a:t> </a:t>
            </a:r>
            <a:r>
              <a:rPr lang="zh-CN" altLang="en-US" sz="2125"/>
              <a:t>依赖人工定义的规则</a:t>
            </a:r>
            <a:endParaRPr lang="en-US" altLang="zh-CN" sz="2125"/>
          </a:p>
          <a:p>
            <a:pPr marL="337820" indent="-337820" fontAlgn="auto">
              <a:spcAft>
                <a:spcPts val="0"/>
              </a:spcAft>
              <a:defRPr/>
            </a:pPr>
            <a:r>
              <a:rPr lang="en-US" altLang="zh-CN" sz="2480"/>
              <a:t> </a:t>
            </a:r>
            <a:r>
              <a:rPr lang="zh-CN" altLang="en-US" sz="2480"/>
              <a:t>算法自动构建</a:t>
            </a:r>
            <a:endParaRPr lang="en-US" altLang="zh-CN" sz="2480"/>
          </a:p>
          <a:p>
            <a:pPr marL="731520" lvl="1" indent="-337820" fontAlgn="auto">
              <a:spcAft>
                <a:spcPts val="0"/>
              </a:spcAft>
              <a:defRPr/>
            </a:pPr>
            <a:r>
              <a:rPr lang="zh-CN" altLang="en-US" sz="2125"/>
              <a:t> 自动从非结构化数据中抽取（文本）</a:t>
            </a:r>
            <a:endParaRPr lang="en-US" altLang="zh-CN" sz="2125"/>
          </a:p>
          <a:p>
            <a:pPr marL="731520" lvl="1" indent="-337820" fontAlgn="auto">
              <a:spcAft>
                <a:spcPts val="0"/>
              </a:spcAft>
              <a:defRPr/>
            </a:pPr>
            <a:r>
              <a:rPr lang="en-US" altLang="zh-CN" sz="2125"/>
              <a:t> </a:t>
            </a:r>
            <a:r>
              <a:rPr lang="zh-CN" altLang="en-US" sz="2125"/>
              <a:t>能获取大规模知识，但是质量有待改进</a:t>
            </a:r>
            <a:endParaRPr lang="zh-CN" altLang="en-US" sz="2125"/>
          </a:p>
        </p:txBody>
      </p:sp>
      <p:sp>
        <p:nvSpPr>
          <p:cNvPr id="69636"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B41121E5-CFAE-4F39-B2DC-DB4FBF9CA1DE}"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69637"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关系获取方式</a:t>
            </a:r>
            <a:endParaRPr lang="zh-CN" altLang="en-US" dirty="0">
              <a:ea typeface="宋体" panose="02010600030101010101" pitchFamily="2" charset="-122"/>
              <a:cs typeface="Arial" panose="020B0604020202020204" pitchFamily="34" charset="0"/>
            </a:endParaRPr>
          </a:p>
        </p:txBody>
      </p:sp>
      <p:pic>
        <p:nvPicPr>
          <p:cNvPr id="69638" name="图片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35663" y="2468563"/>
            <a:ext cx="31019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p:cNvSpPr>
            <a:spLocks noGrp="1" noChangeArrowheads="1"/>
          </p:cNvSpPr>
          <p:nvPr>
            <p:ph idx="1"/>
          </p:nvPr>
        </p:nvSpPr>
        <p:spPr>
          <a:xfrm>
            <a:off x="628650" y="1225550"/>
            <a:ext cx="7886700" cy="4951413"/>
          </a:xfrm>
        </p:spPr>
        <p:txBody>
          <a:bodyPr/>
          <a:lstStyle/>
          <a:p>
            <a:pPr marL="336550" indent="-336550"/>
            <a:r>
              <a:rPr lang="en-US" altLang="zh-CN" dirty="0" smtClean="0"/>
              <a:t> </a:t>
            </a:r>
            <a:r>
              <a:rPr lang="zh-CN" altLang="en-US" dirty="0" smtClean="0"/>
              <a:t>关系实例抽取</a:t>
            </a:r>
            <a:endParaRPr lang="en-US" altLang="zh-CN" dirty="0" smtClean="0"/>
          </a:p>
          <a:p>
            <a:pPr marL="732155" lvl="1" indent="-281305"/>
            <a:r>
              <a:rPr lang="en-US" altLang="zh-CN" dirty="0" smtClean="0"/>
              <a:t> </a:t>
            </a:r>
            <a:r>
              <a:rPr lang="zh-CN" altLang="en-US" dirty="0" smtClean="0"/>
              <a:t>文本 </a:t>
            </a:r>
            <a:r>
              <a:rPr lang="en-US" altLang="zh-CN" dirty="0" smtClean="0"/>
              <a:t>+ P -&gt; {(S, O)}</a:t>
            </a:r>
            <a:endParaRPr lang="en-US" altLang="zh-CN" dirty="0" smtClean="0"/>
          </a:p>
          <a:p>
            <a:pPr marL="732155" lvl="1" indent="-281305"/>
            <a:r>
              <a:rPr lang="en-US" altLang="zh-CN" dirty="0" smtClean="0"/>
              <a:t> </a:t>
            </a:r>
            <a:r>
              <a:rPr lang="zh-CN" altLang="en-US" dirty="0" smtClean="0"/>
              <a:t>给定关系</a:t>
            </a:r>
            <a:r>
              <a:rPr lang="en-US" altLang="zh-CN" dirty="0" smtClean="0"/>
              <a:t>P</a:t>
            </a:r>
            <a:r>
              <a:rPr lang="zh-CN" altLang="en-US" dirty="0" smtClean="0"/>
              <a:t>，从语料中抽取更多关系实例</a:t>
            </a:r>
            <a:endParaRPr lang="en-US" altLang="zh-CN" dirty="0" smtClean="0"/>
          </a:p>
          <a:p>
            <a:pPr marL="336550" indent="-336550"/>
            <a:r>
              <a:rPr lang="en-US" altLang="zh-CN" dirty="0" smtClean="0"/>
              <a:t> </a:t>
            </a:r>
            <a:r>
              <a:rPr lang="zh-CN" altLang="en-US" dirty="0" smtClean="0"/>
              <a:t>关系分类</a:t>
            </a:r>
            <a:endParaRPr lang="en-US" altLang="zh-CN" dirty="0" smtClean="0"/>
          </a:p>
          <a:p>
            <a:pPr marL="732155" lvl="1" indent="-281305"/>
            <a:r>
              <a:rPr lang="en-US" altLang="zh-CN" dirty="0" smtClean="0"/>
              <a:t> </a:t>
            </a:r>
            <a:r>
              <a:rPr lang="zh-CN" altLang="en-US" dirty="0" smtClean="0"/>
              <a:t>文本 </a:t>
            </a:r>
            <a:r>
              <a:rPr lang="en-US" altLang="zh-CN" dirty="0" smtClean="0"/>
              <a:t>+ (S, O) + </a:t>
            </a:r>
            <a:r>
              <a:rPr lang="en-US" altLang="zh-CN" b="1" dirty="0" smtClean="0"/>
              <a:t>P </a:t>
            </a:r>
            <a:r>
              <a:rPr lang="en-US" altLang="zh-CN" dirty="0" smtClean="0"/>
              <a:t>-&gt; P</a:t>
            </a:r>
            <a:r>
              <a:rPr lang="en-US" altLang="zh-CN" baseline="-25000" dirty="0" smtClean="0"/>
              <a:t>i</a:t>
            </a:r>
            <a:endParaRPr lang="en-US" altLang="zh-CN" baseline="-25000" dirty="0" smtClean="0"/>
          </a:p>
          <a:p>
            <a:pPr marL="732155" lvl="1" indent="-281305"/>
            <a:r>
              <a:rPr lang="en-US" altLang="zh-CN" dirty="0" smtClean="0"/>
              <a:t> </a:t>
            </a:r>
            <a:r>
              <a:rPr lang="zh-CN" altLang="en-US" dirty="0" smtClean="0"/>
              <a:t>根据实体对的文本描述，将实体对的关系进行分类（预定义关系类型）</a:t>
            </a:r>
            <a:endParaRPr lang="en-US" altLang="zh-CN" dirty="0" smtClean="0"/>
          </a:p>
          <a:p>
            <a:pPr marL="336550" indent="-336550"/>
            <a:r>
              <a:rPr lang="en-US" altLang="zh-CN" dirty="0" smtClean="0"/>
              <a:t> </a:t>
            </a:r>
            <a:r>
              <a:rPr lang="zh-CN" altLang="en-US" dirty="0" smtClean="0"/>
              <a:t>实体关系联合抽取</a:t>
            </a:r>
            <a:endParaRPr lang="en-US" altLang="zh-CN" dirty="0" smtClean="0"/>
          </a:p>
          <a:p>
            <a:pPr marL="732155" lvl="1" indent="-281305"/>
            <a:r>
              <a:rPr lang="en-US" altLang="zh-CN" dirty="0" smtClean="0"/>
              <a:t> </a:t>
            </a:r>
            <a:r>
              <a:rPr lang="zh-CN" altLang="en-US" dirty="0" smtClean="0"/>
              <a:t>文本 </a:t>
            </a:r>
            <a:r>
              <a:rPr lang="en-US" altLang="zh-CN" dirty="0" smtClean="0"/>
              <a:t>-&gt; </a:t>
            </a:r>
            <a:r>
              <a:rPr lang="zh-CN" altLang="en-US" dirty="0" smtClean="0"/>
              <a:t>实体识别 </a:t>
            </a:r>
            <a:r>
              <a:rPr lang="en-US" altLang="zh-CN" dirty="0" smtClean="0"/>
              <a:t>+ </a:t>
            </a:r>
            <a:r>
              <a:rPr lang="zh-CN" altLang="en-US" dirty="0" smtClean="0"/>
              <a:t>关系抽取 </a:t>
            </a:r>
            <a:r>
              <a:rPr lang="en-US" altLang="zh-CN" dirty="0" smtClean="0"/>
              <a:t>-&gt; {(S, P, O)}</a:t>
            </a:r>
            <a:endParaRPr lang="zh-CN" altLang="en-US" dirty="0" smtClean="0"/>
          </a:p>
        </p:txBody>
      </p:sp>
      <p:sp>
        <p:nvSpPr>
          <p:cNvPr id="7066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4A860D11-E0D0-4989-9CCF-F8AE268A81D9}"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70661"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关系抽取任务分类</a:t>
            </a:r>
            <a:endParaRPr lang="zh-CN" altLang="en-US" dirty="0">
              <a:ea typeface="宋体" panose="02010600030101010101" pitchFamily="2" charset="-122"/>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1475" y="1223963"/>
            <a:ext cx="2941638"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内容占位符 2"/>
          <p:cNvSpPr>
            <a:spLocks noGrp="1" noChangeArrowheads="1"/>
          </p:cNvSpPr>
          <p:nvPr>
            <p:ph idx="1"/>
          </p:nvPr>
        </p:nvSpPr>
        <p:spPr>
          <a:xfrm>
            <a:off x="628650" y="1225550"/>
            <a:ext cx="7886700" cy="4951413"/>
          </a:xfrm>
        </p:spPr>
        <p:txBody>
          <a:bodyPr/>
          <a:lstStyle/>
          <a:p>
            <a:pPr marL="336550" indent="-336550"/>
            <a:r>
              <a:rPr lang="en-US" altLang="zh-CN" smtClean="0"/>
              <a:t> </a:t>
            </a:r>
            <a:r>
              <a:rPr lang="zh-CN" altLang="en-US" smtClean="0"/>
              <a:t>实体识别（</a:t>
            </a:r>
            <a:r>
              <a:rPr lang="en-US" altLang="zh-CN" smtClean="0"/>
              <a:t>NER</a:t>
            </a:r>
            <a:r>
              <a:rPr lang="zh-CN" altLang="en-US" smtClean="0"/>
              <a:t>）</a:t>
            </a:r>
            <a:endParaRPr lang="en-US" altLang="zh-CN" smtClean="0"/>
          </a:p>
          <a:p>
            <a:pPr marL="336550" indent="-336550"/>
            <a:r>
              <a:rPr lang="en-US" altLang="zh-CN" smtClean="0"/>
              <a:t> </a:t>
            </a:r>
            <a:r>
              <a:rPr lang="zh-CN" altLang="en-US" smtClean="0"/>
              <a:t>属性识别（实体画像）</a:t>
            </a:r>
            <a:endParaRPr lang="en-US" altLang="zh-CN" smtClean="0"/>
          </a:p>
          <a:p>
            <a:pPr marL="732155" lvl="1" indent="-281305"/>
            <a:r>
              <a:rPr lang="en-US" altLang="zh-CN" smtClean="0"/>
              <a:t> </a:t>
            </a:r>
            <a:r>
              <a:rPr lang="zh-CN" altLang="en-US" smtClean="0"/>
              <a:t>获取实体的适用属性或者关系</a:t>
            </a:r>
            <a:endParaRPr lang="en-US" altLang="zh-CN" smtClean="0"/>
          </a:p>
          <a:p>
            <a:pPr marL="732155" lvl="1" indent="-281305"/>
            <a:r>
              <a:rPr lang="en-US" altLang="zh-CN" smtClean="0"/>
              <a:t> Eg</a:t>
            </a:r>
            <a:r>
              <a:rPr lang="zh-CN" altLang="en-US" smtClean="0"/>
              <a:t>，健在人物，逝世时间属性不适用</a:t>
            </a:r>
            <a:endParaRPr lang="en-US" altLang="zh-CN" smtClean="0"/>
          </a:p>
          <a:p>
            <a:pPr marL="732155" lvl="1" indent="-281305"/>
            <a:r>
              <a:rPr lang="en-US" altLang="zh-CN" smtClean="0"/>
              <a:t> Eg</a:t>
            </a:r>
            <a:r>
              <a:rPr lang="zh-CN" altLang="en-US" smtClean="0"/>
              <a:t>，对一本书，配偶关系不适用</a:t>
            </a:r>
            <a:endParaRPr lang="en-US" altLang="zh-CN" smtClean="0"/>
          </a:p>
          <a:p>
            <a:pPr marL="336550" indent="-336550"/>
            <a:r>
              <a:rPr lang="en-US" altLang="zh-CN" smtClean="0"/>
              <a:t> </a:t>
            </a:r>
            <a:r>
              <a:rPr lang="zh-CN" altLang="en-US" smtClean="0"/>
              <a:t>从所属概念模板中继承</a:t>
            </a:r>
            <a:endParaRPr lang="en-US" altLang="zh-CN" smtClean="0"/>
          </a:p>
          <a:p>
            <a:pPr marL="336550" indent="-336550"/>
            <a:r>
              <a:rPr lang="en-US" altLang="zh-CN" smtClean="0"/>
              <a:t> </a:t>
            </a:r>
            <a:r>
              <a:rPr lang="zh-CN" altLang="en-US" smtClean="0"/>
              <a:t>根据统计信息判断</a:t>
            </a:r>
            <a:endParaRPr lang="zh-CN" altLang="en-US" smtClean="0"/>
          </a:p>
        </p:txBody>
      </p:sp>
      <p:sp>
        <p:nvSpPr>
          <p:cNvPr id="7168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59F3AE94-9BB2-4E52-8ED8-156004999D4F}"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71686"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前续步骤</a:t>
            </a:r>
            <a:endParaRPr lang="zh-CN" altLang="en-US" dirty="0">
              <a:ea typeface="宋体" panose="02010600030101010101" pitchFamily="2" charset="-122"/>
              <a:cs typeface="Arial" panose="020B0604020202020204" pitchFamily="34" charset="0"/>
            </a:endParaRPr>
          </a:p>
        </p:txBody>
      </p:sp>
      <p:sp>
        <p:nvSpPr>
          <p:cNvPr id="86023" name="文本框 6"/>
          <p:cNvSpPr txBox="1">
            <a:spLocks noChangeArrowheads="1"/>
          </p:cNvSpPr>
          <p:nvPr/>
        </p:nvSpPr>
        <p:spPr bwMode="auto">
          <a:xfrm>
            <a:off x="4860032" y="5722937"/>
            <a:ext cx="3202633" cy="107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fontAlgn="auto" hangingPunct="1">
              <a:spcBef>
                <a:spcPts val="0"/>
              </a:spcBef>
              <a:spcAft>
                <a:spcPts val="0"/>
              </a:spcAft>
              <a:defRPr/>
            </a:pPr>
            <a:r>
              <a:rPr lang="en-US" altLang="zh-CN" sz="1595" dirty="0" err="1">
                <a:latin typeface="+mn-lt"/>
              </a:rPr>
              <a:t>DbPedia</a:t>
            </a:r>
            <a:r>
              <a:rPr lang="en-US" altLang="zh-CN" sz="1595" dirty="0">
                <a:latin typeface="+mn-lt"/>
              </a:rPr>
              <a:t> </a:t>
            </a:r>
            <a:r>
              <a:rPr lang="zh-CN" altLang="en-US" sz="1595" dirty="0">
                <a:latin typeface="+mn-lt"/>
              </a:rPr>
              <a:t>的模板</a:t>
            </a:r>
            <a:endParaRPr lang="en-US" altLang="zh-CN" sz="1595" dirty="0">
              <a:latin typeface="+mn-lt"/>
            </a:endParaRPr>
          </a:p>
          <a:p>
            <a:pPr eaLnBrk="1" fontAlgn="auto" hangingPunct="1">
              <a:spcBef>
                <a:spcPts val="0"/>
              </a:spcBef>
              <a:spcAft>
                <a:spcPts val="0"/>
              </a:spcAft>
              <a:defRPr/>
            </a:pPr>
            <a:r>
              <a:rPr lang="en-US" altLang="zh-CN" sz="1595" dirty="0">
                <a:latin typeface="+mn-lt"/>
              </a:rPr>
              <a:t>http://</a:t>
            </a:r>
            <a:r>
              <a:rPr lang="en-US" altLang="zh-CN" sz="1595" dirty="0" err="1">
                <a:latin typeface="+mn-lt"/>
              </a:rPr>
              <a:t>mappings.dbpedia.org</a:t>
            </a:r>
            <a:r>
              <a:rPr lang="en-US" altLang="zh-CN" sz="1595" dirty="0">
                <a:latin typeface="+mn-lt"/>
              </a:rPr>
              <a:t>/server/ontology/classes/</a:t>
            </a:r>
            <a:endParaRPr lang="en-US" altLang="zh-CN" sz="1595"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en-US" altLang="zh-CN" dirty="0">
                <a:ea typeface="宋体" panose="02010600030101010101" pitchFamily="2" charset="-122"/>
                <a:cs typeface="Arial" panose="020B0604020202020204" pitchFamily="34" charset="0"/>
              </a:rPr>
              <a:t>8</a:t>
            </a:r>
            <a:r>
              <a:rPr lang="en-US" altLang="zh-CN" dirty="0" smtClean="0">
                <a:ea typeface="宋体" panose="02010600030101010101" pitchFamily="2" charset="-122"/>
                <a:cs typeface="Arial" panose="020B0604020202020204" pitchFamily="34" charset="0"/>
              </a:rPr>
              <a:t>.1 </a:t>
            </a:r>
            <a:r>
              <a:rPr lang="zh-CN" altLang="en-US" dirty="0" smtClean="0">
                <a:ea typeface="宋体" panose="02010600030101010101" pitchFamily="2" charset="-122"/>
                <a:cs typeface="Arial" panose="020B0604020202020204" pitchFamily="34" charset="0"/>
              </a:rPr>
              <a:t>开源情报的基本概念</a:t>
            </a:r>
            <a:endParaRPr lang="zh-CN" altLang="en-US" b="1" dirty="0">
              <a:latin typeface="+mj-ea"/>
              <a:ea typeface="+mj-ea"/>
              <a:cs typeface="Tahoma" panose="020B0604030504040204" pitchFamily="34" charset="0"/>
            </a:endParaRPr>
          </a:p>
        </p:txBody>
      </p:sp>
      <p:sp>
        <p:nvSpPr>
          <p:cNvPr id="8195" name="Rectangle 3"/>
          <p:cNvSpPr>
            <a:spLocks noGrp="1" noChangeArrowheads="1"/>
          </p:cNvSpPr>
          <p:nvPr>
            <p:ph type="body" idx="1"/>
          </p:nvPr>
        </p:nvSpPr>
        <p:spPr>
          <a:xfrm>
            <a:off x="683568" y="1772816"/>
            <a:ext cx="7920880" cy="4248472"/>
          </a:xfrm>
        </p:spPr>
        <p:txBody>
          <a:bodyPr/>
          <a:lstStyle/>
          <a:p>
            <a:r>
              <a:rPr lang="zh-CN" altLang="en-US" sz="2000" dirty="0"/>
              <a:t>开源</a:t>
            </a:r>
            <a:r>
              <a:rPr lang="zh-CN" altLang="en-US" sz="2000" dirty="0" smtClean="0"/>
              <a:t>情报</a:t>
            </a:r>
            <a:r>
              <a:rPr lang="en-US" altLang="zh-CN" sz="2000" dirty="0" smtClean="0"/>
              <a:t>(Open Source Intelligence, </a:t>
            </a:r>
            <a:r>
              <a:rPr lang="en-US" altLang="zh-CN" sz="2000" dirty="0" err="1" smtClean="0"/>
              <a:t>OSInt</a:t>
            </a:r>
            <a:r>
              <a:rPr lang="en-US" altLang="zh-CN" sz="2000" dirty="0" smtClean="0"/>
              <a:t>)</a:t>
            </a:r>
            <a:r>
              <a:rPr lang="zh-CN" altLang="en-US" sz="2000" dirty="0" smtClean="0"/>
              <a:t>：通过对公开的信息或其它资源，包括报纸</a:t>
            </a:r>
            <a:r>
              <a:rPr lang="en-US" altLang="zh-CN" sz="2000" dirty="0" smtClean="0"/>
              <a:t>/</a:t>
            </a:r>
            <a:r>
              <a:rPr lang="zh-CN" altLang="en-US" sz="2000" dirty="0" smtClean="0"/>
              <a:t>刊物、电视、互联网等进行分析后所得到的情报。</a:t>
            </a:r>
            <a:endParaRPr lang="zh-CN" altLang="en-US" sz="2000" dirty="0"/>
          </a:p>
        </p:txBody>
      </p:sp>
      <p:pic>
        <p:nvPicPr>
          <p:cNvPr id="3" name="图片 2"/>
          <p:cNvPicPr>
            <a:picLocks noChangeAspect="1"/>
          </p:cNvPicPr>
          <p:nvPr/>
        </p:nvPicPr>
        <p:blipFill>
          <a:blip r:embed="rId1"/>
          <a:stretch>
            <a:fillRect/>
          </a:stretch>
        </p:blipFill>
        <p:spPr>
          <a:xfrm>
            <a:off x="158291" y="2744714"/>
            <a:ext cx="4699520" cy="3348582"/>
          </a:xfrm>
          <a:prstGeom prst="rect">
            <a:avLst/>
          </a:prstGeom>
        </p:spPr>
      </p:pic>
      <p:pic>
        <p:nvPicPr>
          <p:cNvPr id="4" name="图片 3"/>
          <p:cNvPicPr>
            <a:picLocks noChangeAspect="1"/>
          </p:cNvPicPr>
          <p:nvPr/>
        </p:nvPicPr>
        <p:blipFill>
          <a:blip r:embed="rId2"/>
          <a:stretch>
            <a:fillRect/>
          </a:stretch>
        </p:blipFill>
        <p:spPr>
          <a:xfrm>
            <a:off x="4482328" y="2744714"/>
            <a:ext cx="4661672" cy="3348582"/>
          </a:xfrm>
          <a:prstGeom prst="rect">
            <a:avLst/>
          </a:prstGeom>
        </p:spPr>
      </p:pic>
      <p:sp>
        <p:nvSpPr>
          <p:cNvPr id="5" name="矩形 4"/>
          <p:cNvSpPr/>
          <p:nvPr/>
        </p:nvSpPr>
        <p:spPr>
          <a:xfrm>
            <a:off x="899592" y="6381750"/>
            <a:ext cx="1553630" cy="253916"/>
          </a:xfrm>
          <a:prstGeom prst="rect">
            <a:avLst/>
          </a:prstGeom>
        </p:spPr>
        <p:txBody>
          <a:bodyPr wrap="none">
            <a:spAutoFit/>
          </a:bodyPr>
          <a:lstStyle/>
          <a:p>
            <a:r>
              <a:rPr lang="zh-CN" altLang="en-US" sz="1000" b="0" dirty="0" smtClean="0"/>
              <a:t>http</a:t>
            </a:r>
            <a:r>
              <a:rPr lang="zh-CN" altLang="en-US" sz="1000" b="0" dirty="0"/>
              <a:t>://sationline.cn/</a:t>
            </a:r>
            <a:endParaRPr lang="zh-CN" altLang="en-US" sz="1000" b="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p:cNvSpPr>
            <a:spLocks noGrp="1" noChangeArrowheads="1"/>
          </p:cNvSpPr>
          <p:nvPr>
            <p:ph idx="1"/>
          </p:nvPr>
        </p:nvSpPr>
        <p:spPr>
          <a:xfrm>
            <a:off x="628650" y="1225550"/>
            <a:ext cx="7886700" cy="4951413"/>
          </a:xfrm>
        </p:spPr>
        <p:txBody>
          <a:bodyPr/>
          <a:lstStyle/>
          <a:p>
            <a:pPr marL="336550" indent="-336550"/>
            <a:r>
              <a:rPr lang="en-US" altLang="zh-CN" smtClean="0"/>
              <a:t> </a:t>
            </a:r>
            <a:r>
              <a:rPr lang="zh-CN" altLang="en-US" smtClean="0"/>
              <a:t>（</a:t>
            </a:r>
            <a:r>
              <a:rPr lang="en-US" altLang="zh-CN" smtClean="0"/>
              <a:t>Donald Trump, PresidentOf, US</a:t>
            </a:r>
            <a:r>
              <a:rPr lang="zh-CN" altLang="en-US" smtClean="0"/>
              <a:t>）</a:t>
            </a:r>
            <a:endParaRPr lang="en-US" altLang="zh-CN" smtClean="0"/>
          </a:p>
          <a:p>
            <a:pPr marL="336550" indent="-336550"/>
            <a:r>
              <a:rPr lang="en-US" altLang="zh-CN" smtClean="0"/>
              <a:t> </a:t>
            </a:r>
            <a:r>
              <a:rPr lang="zh-CN" altLang="en-US" smtClean="0"/>
              <a:t>（</a:t>
            </a:r>
            <a:r>
              <a:rPr lang="en-US" altLang="zh-CN" smtClean="0"/>
              <a:t>Donald Trump, BornIn, US</a:t>
            </a:r>
            <a:r>
              <a:rPr lang="zh-CN" altLang="en-US" smtClean="0"/>
              <a:t>）</a:t>
            </a:r>
            <a:endParaRPr lang="en-US" altLang="zh-CN" smtClean="0"/>
          </a:p>
          <a:p>
            <a:pPr marL="336550" indent="-336550"/>
            <a:r>
              <a:rPr lang="en-US" altLang="zh-CN" smtClean="0"/>
              <a:t> </a:t>
            </a:r>
            <a:r>
              <a:rPr lang="zh-CN" altLang="en-US" smtClean="0"/>
              <a:t>（</a:t>
            </a:r>
            <a:r>
              <a:rPr lang="en-US" altLang="zh-CN" smtClean="0"/>
              <a:t>Donald Trump, Visit, India</a:t>
            </a:r>
            <a:r>
              <a:rPr lang="zh-CN" altLang="en-US" smtClean="0"/>
              <a:t>）</a:t>
            </a:r>
            <a:endParaRPr lang="en-US" altLang="zh-CN" smtClean="0"/>
          </a:p>
          <a:p>
            <a:pPr marL="336550" indent="-336550"/>
            <a:endParaRPr lang="en-US" altLang="zh-CN" smtClean="0"/>
          </a:p>
          <a:p>
            <a:pPr marL="336550" indent="-336550"/>
            <a:endParaRPr lang="zh-CN" altLang="en-US" smtClean="0"/>
          </a:p>
        </p:txBody>
      </p:sp>
      <p:sp>
        <p:nvSpPr>
          <p:cNvPr id="7270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B4097CF8-121A-43C5-9101-ACED281316D7}"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72709"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关系抽取</a:t>
            </a:r>
            <a:endParaRPr lang="zh-CN" altLang="en-US" dirty="0">
              <a:ea typeface="宋体" panose="02010600030101010101" pitchFamily="2" charset="-122"/>
              <a:cs typeface="Arial" panose="020B0604020202020204" pitchFamily="34" charset="0"/>
            </a:endParaRPr>
          </a:p>
        </p:txBody>
      </p:sp>
      <p:pic>
        <p:nvPicPr>
          <p:cNvPr id="72710" name="图片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2650" y="3132138"/>
            <a:ext cx="737870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5FF7B98A-FA12-4431-B402-5AC2D6A857FD}"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73732"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关系抽取方法分类</a:t>
            </a:r>
            <a:endParaRPr lang="zh-CN" altLang="en-US" dirty="0">
              <a:ea typeface="宋体" panose="02010600030101010101" pitchFamily="2" charset="-122"/>
              <a:cs typeface="Arial" panose="020B0604020202020204" pitchFamily="34" charset="0"/>
            </a:endParaRPr>
          </a:p>
        </p:txBody>
      </p:sp>
      <p:pic>
        <p:nvPicPr>
          <p:cNvPr id="73733" name="图片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6363" y="1760538"/>
            <a:ext cx="8931275"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p:cNvSpPr>
            <a:spLocks noGrp="1" noChangeArrowheads="1"/>
          </p:cNvSpPr>
          <p:nvPr>
            <p:ph idx="1"/>
          </p:nvPr>
        </p:nvSpPr>
        <p:spPr>
          <a:xfrm>
            <a:off x="628650" y="1225550"/>
            <a:ext cx="7886700" cy="4951413"/>
          </a:xfrm>
        </p:spPr>
        <p:txBody>
          <a:bodyPr/>
          <a:lstStyle/>
          <a:p>
            <a:pPr marL="336550" indent="-336550"/>
            <a:r>
              <a:rPr lang="en-US" altLang="zh-CN" smtClean="0"/>
              <a:t> </a:t>
            </a:r>
            <a:r>
              <a:rPr lang="zh-CN" altLang="en-US" smtClean="0"/>
              <a:t>人工构建数据集</a:t>
            </a:r>
            <a:endParaRPr lang="en-US" altLang="zh-CN" smtClean="0"/>
          </a:p>
          <a:p>
            <a:pPr marL="732155" lvl="1" indent="-281305"/>
            <a:r>
              <a:rPr lang="en-US" altLang="zh-CN" smtClean="0"/>
              <a:t> </a:t>
            </a:r>
            <a:r>
              <a:rPr lang="zh-CN" altLang="en-US" smtClean="0"/>
              <a:t>质量高，规模小</a:t>
            </a:r>
            <a:endParaRPr lang="en-US" altLang="zh-CN" smtClean="0"/>
          </a:p>
          <a:p>
            <a:pPr marL="732155" lvl="1" indent="-281305"/>
            <a:r>
              <a:rPr lang="en-US" altLang="zh-CN" smtClean="0"/>
              <a:t> </a:t>
            </a:r>
            <a:r>
              <a:rPr lang="zh-CN" altLang="en-US" smtClean="0"/>
              <a:t>成本高</a:t>
            </a:r>
            <a:endParaRPr lang="en-US" altLang="zh-CN" smtClean="0"/>
          </a:p>
          <a:p>
            <a:pPr marL="336550" indent="-336550"/>
            <a:r>
              <a:rPr lang="en-US" altLang="zh-CN" smtClean="0"/>
              <a:t> </a:t>
            </a:r>
            <a:r>
              <a:rPr lang="zh-CN" altLang="en-US" smtClean="0"/>
              <a:t>基于远程监督自动构建</a:t>
            </a:r>
            <a:endParaRPr lang="zh-CN" altLang="en-US" smtClean="0"/>
          </a:p>
        </p:txBody>
      </p:sp>
      <p:sp>
        <p:nvSpPr>
          <p:cNvPr id="74756"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3771A7A4-701E-435A-9E93-7A00A57EFC41}"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74757"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训练数据集</a:t>
            </a:r>
            <a:endParaRPr lang="zh-CN" altLang="en-US" dirty="0">
              <a:ea typeface="宋体" panose="02010600030101010101" pitchFamily="2" charset="-122"/>
              <a:cs typeface="Arial" panose="020B0604020202020204" pitchFamily="34" charset="0"/>
            </a:endParaRPr>
          </a:p>
        </p:txBody>
      </p:sp>
      <p:pic>
        <p:nvPicPr>
          <p:cNvPr id="7475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0913" y="3492500"/>
            <a:ext cx="6678612"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p:cNvSpPr>
            <a:spLocks noGrp="1" noChangeArrowheads="1"/>
          </p:cNvSpPr>
          <p:nvPr>
            <p:ph idx="1"/>
          </p:nvPr>
        </p:nvSpPr>
        <p:spPr>
          <a:xfrm>
            <a:off x="628650" y="1225550"/>
            <a:ext cx="4187825" cy="4951413"/>
          </a:xfrm>
        </p:spPr>
        <p:txBody>
          <a:bodyPr/>
          <a:lstStyle/>
          <a:p>
            <a:pPr marL="336550" indent="-336550"/>
            <a:r>
              <a:rPr lang="en-US" altLang="zh-CN" smtClean="0"/>
              <a:t> </a:t>
            </a:r>
            <a:r>
              <a:rPr lang="zh-CN" altLang="en-US" smtClean="0"/>
              <a:t>规模大、质量低</a:t>
            </a:r>
            <a:endParaRPr lang="en-US" altLang="zh-CN" smtClean="0"/>
          </a:p>
          <a:p>
            <a:pPr marL="336550" indent="-336550"/>
            <a:r>
              <a:rPr lang="en-US" altLang="zh-CN" smtClean="0"/>
              <a:t> </a:t>
            </a:r>
            <a:r>
              <a:rPr lang="zh-CN" altLang="en-US" smtClean="0"/>
              <a:t>容易引入错误</a:t>
            </a:r>
            <a:endParaRPr lang="en-US" altLang="zh-CN" smtClean="0"/>
          </a:p>
          <a:p>
            <a:pPr marL="336550" indent="-336550"/>
            <a:r>
              <a:rPr lang="en-US" altLang="zh-CN" smtClean="0"/>
              <a:t> </a:t>
            </a:r>
            <a:r>
              <a:rPr lang="zh-CN" altLang="en-US" smtClean="0"/>
              <a:t>有效标注的样本规模有限</a:t>
            </a:r>
            <a:endParaRPr lang="en-US" altLang="zh-CN" smtClean="0"/>
          </a:p>
          <a:p>
            <a:pPr marL="732155" lvl="1" indent="-281305"/>
            <a:r>
              <a:rPr lang="en-US" altLang="zh-CN" smtClean="0"/>
              <a:t> </a:t>
            </a:r>
            <a:r>
              <a:rPr lang="zh-CN" altLang="en-US" smtClean="0"/>
              <a:t>在</a:t>
            </a:r>
            <a:r>
              <a:rPr lang="en-US" altLang="zh-CN" smtClean="0"/>
              <a:t>NYT</a:t>
            </a:r>
            <a:r>
              <a:rPr lang="zh-CN" altLang="en-US" smtClean="0"/>
              <a:t>数据集，超过</a:t>
            </a:r>
            <a:r>
              <a:rPr lang="en-US" altLang="zh-CN" smtClean="0"/>
              <a:t>90%</a:t>
            </a:r>
            <a:r>
              <a:rPr lang="zh-CN" altLang="en-US" smtClean="0"/>
              <a:t>的样本被标注为未知关系</a:t>
            </a:r>
            <a:endParaRPr lang="en-US" altLang="zh-CN" smtClean="0"/>
          </a:p>
          <a:p>
            <a:pPr marL="336550" indent="-336550"/>
            <a:r>
              <a:rPr lang="zh-CN" altLang="en-US" smtClean="0"/>
              <a:t> 类别不平衡</a:t>
            </a:r>
            <a:endParaRPr lang="en-US" altLang="zh-CN" smtClean="0"/>
          </a:p>
          <a:p>
            <a:pPr marL="336550" indent="-336550"/>
            <a:r>
              <a:rPr lang="en-US" altLang="zh-CN" smtClean="0"/>
              <a:t> </a:t>
            </a:r>
            <a:r>
              <a:rPr lang="zh-CN" altLang="en-US" smtClean="0"/>
              <a:t>只有少部分常见关系存在大量标注</a:t>
            </a:r>
            <a:endParaRPr lang="zh-CN" altLang="en-US" smtClean="0"/>
          </a:p>
        </p:txBody>
      </p:sp>
      <p:sp>
        <p:nvSpPr>
          <p:cNvPr id="7578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3C97C85B-2210-432E-AE23-239C4CE17781}"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75781"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远程监督方法的缺陷</a:t>
            </a:r>
            <a:endParaRPr lang="zh-CN" altLang="en-US" dirty="0">
              <a:ea typeface="宋体" panose="02010600030101010101" pitchFamily="2" charset="-122"/>
              <a:cs typeface="Arial" panose="020B0604020202020204" pitchFamily="34" charset="0"/>
            </a:endParaRPr>
          </a:p>
        </p:txBody>
      </p:sp>
      <p:pic>
        <p:nvPicPr>
          <p:cNvPr id="75782" name="图片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10175" y="1271588"/>
            <a:ext cx="3389313"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9538" y="3922713"/>
            <a:ext cx="340995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25550"/>
            <a:ext cx="7886700" cy="4951413"/>
          </a:xfrm>
        </p:spPr>
        <p:txBody>
          <a:bodyPr rtlCol="0">
            <a:normAutofit/>
          </a:bodyPr>
          <a:lstStyle/>
          <a:p>
            <a:pPr fontAlgn="auto">
              <a:spcAft>
                <a:spcPts val="0"/>
              </a:spcAft>
              <a:defRPr/>
            </a:pPr>
            <a:r>
              <a:rPr lang="en-US" altLang="zh-CN" dirty="0"/>
              <a:t> </a:t>
            </a:r>
            <a:r>
              <a:rPr lang="zh-CN" altLang="en-US" dirty="0"/>
              <a:t>基本思想</a:t>
            </a:r>
            <a:endParaRPr lang="en-US" altLang="zh-CN" dirty="0"/>
          </a:p>
          <a:p>
            <a:pPr lvl="1" fontAlgn="auto">
              <a:spcAft>
                <a:spcPts val="0"/>
              </a:spcAft>
              <a:defRPr/>
            </a:pPr>
            <a:r>
              <a:rPr lang="en-US" altLang="zh-CN" dirty="0"/>
              <a:t> </a:t>
            </a:r>
            <a:r>
              <a:rPr lang="zh-CN" altLang="en-US" dirty="0"/>
              <a:t>使用模式表达关系在文本中提及的方式</a:t>
            </a:r>
            <a:endParaRPr lang="en-US" altLang="zh-CN" dirty="0"/>
          </a:p>
          <a:p>
            <a:pPr lvl="1" fontAlgn="auto">
              <a:spcAft>
                <a:spcPts val="0"/>
              </a:spcAft>
              <a:defRPr/>
            </a:pPr>
            <a:r>
              <a:rPr lang="en-US" altLang="zh-CN" dirty="0"/>
              <a:t> </a:t>
            </a:r>
            <a:r>
              <a:rPr lang="zh-CN" altLang="en-US" dirty="0"/>
              <a:t>将模式</a:t>
            </a:r>
            <a:r>
              <a:rPr lang="zh-CN" altLang="en-US" dirty="0" smtClean="0"/>
              <a:t>与语料</a:t>
            </a:r>
            <a:r>
              <a:rPr lang="zh-CN" altLang="en-US" dirty="0"/>
              <a:t>匹配，获取关系实例</a:t>
            </a:r>
            <a:endParaRPr lang="en-US" altLang="zh-CN" dirty="0"/>
          </a:p>
          <a:p>
            <a:pPr lvl="1" fontAlgn="auto">
              <a:spcAft>
                <a:spcPts val="0"/>
              </a:spcAft>
              <a:defRPr/>
            </a:pPr>
            <a:endParaRPr lang="en-US" altLang="zh-CN" sz="3545" dirty="0"/>
          </a:p>
          <a:p>
            <a:pPr marL="450850" lvl="1" indent="0" fontAlgn="auto">
              <a:spcAft>
                <a:spcPts val="0"/>
              </a:spcAft>
              <a:buFont typeface="Wingdings" panose="05000000000000000000" pitchFamily="2" charset="2"/>
              <a:buNone/>
              <a:defRPr/>
            </a:pPr>
            <a:endParaRPr lang="en-US" altLang="zh-CN" dirty="0"/>
          </a:p>
          <a:p>
            <a:pPr fontAlgn="auto">
              <a:spcAft>
                <a:spcPts val="0"/>
              </a:spcAft>
              <a:defRPr/>
            </a:pPr>
            <a:r>
              <a:rPr lang="en-US" altLang="zh-CN" dirty="0"/>
              <a:t> </a:t>
            </a:r>
            <a:r>
              <a:rPr lang="zh-CN" altLang="en-US" dirty="0"/>
              <a:t>关键问题</a:t>
            </a:r>
            <a:endParaRPr lang="en-US" altLang="zh-CN" dirty="0"/>
          </a:p>
          <a:p>
            <a:pPr lvl="1" fontAlgn="auto">
              <a:spcAft>
                <a:spcPts val="0"/>
              </a:spcAft>
              <a:defRPr/>
            </a:pPr>
            <a:r>
              <a:rPr lang="en-US" altLang="zh-CN" dirty="0"/>
              <a:t> </a:t>
            </a:r>
            <a:r>
              <a:rPr lang="zh-CN" altLang="en-US" dirty="0"/>
              <a:t>如何表达模式？</a:t>
            </a:r>
            <a:endParaRPr lang="en-US" altLang="zh-CN" dirty="0"/>
          </a:p>
          <a:p>
            <a:pPr lvl="1" fontAlgn="auto">
              <a:spcAft>
                <a:spcPts val="0"/>
              </a:spcAft>
              <a:defRPr/>
            </a:pPr>
            <a:r>
              <a:rPr lang="en-US" altLang="zh-CN" dirty="0"/>
              <a:t> </a:t>
            </a:r>
            <a:r>
              <a:rPr lang="zh-CN" altLang="en-US" dirty="0"/>
              <a:t>如何获取模式？</a:t>
            </a:r>
            <a:endParaRPr lang="en-US" altLang="zh-CN" dirty="0"/>
          </a:p>
        </p:txBody>
      </p:sp>
      <p:sp>
        <p:nvSpPr>
          <p:cNvPr id="7680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C00D228C-1F70-48E6-AD84-48320A774E58}"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76805"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基于模式的关系抽取</a:t>
            </a:r>
            <a:endParaRPr lang="zh-CN" altLang="en-US" dirty="0">
              <a:ea typeface="宋体" panose="02010600030101010101" pitchFamily="2" charset="-122"/>
              <a:cs typeface="Arial" panose="020B0604020202020204" pitchFamily="34" charset="0"/>
            </a:endParaRPr>
          </a:p>
        </p:txBody>
      </p:sp>
      <p:pic>
        <p:nvPicPr>
          <p:cNvPr id="76806"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9725" y="2628900"/>
            <a:ext cx="4745038"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5725" y="3938588"/>
            <a:ext cx="51244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6888" y="5478463"/>
            <a:ext cx="54514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25550"/>
            <a:ext cx="7886700" cy="4951413"/>
          </a:xfrm>
        </p:spPr>
        <p:txBody>
          <a:bodyPr rtlCol="0">
            <a:normAutofit lnSpcReduction="10000"/>
          </a:bodyPr>
          <a:lstStyle/>
          <a:p>
            <a:pPr fontAlgn="auto">
              <a:spcAft>
                <a:spcPts val="0"/>
              </a:spcAft>
              <a:defRPr/>
            </a:pPr>
            <a:r>
              <a:rPr lang="en-US" altLang="zh-CN" dirty="0"/>
              <a:t> </a:t>
            </a:r>
            <a:r>
              <a:rPr lang="zh-CN" altLang="en-US" dirty="0"/>
              <a:t>核心思想</a:t>
            </a:r>
            <a:endParaRPr lang="en-US" altLang="zh-CN" dirty="0"/>
          </a:p>
          <a:p>
            <a:pPr lvl="1" fontAlgn="auto">
              <a:spcAft>
                <a:spcPts val="0"/>
              </a:spcAft>
              <a:defRPr/>
            </a:pPr>
            <a:r>
              <a:rPr lang="en-US" altLang="zh-CN" dirty="0"/>
              <a:t> </a:t>
            </a:r>
            <a:r>
              <a:rPr lang="zh-CN" altLang="en-US" dirty="0"/>
              <a:t>利用</a:t>
            </a:r>
            <a:r>
              <a:rPr lang="zh-CN" altLang="en-US" dirty="0" smtClean="0"/>
              <a:t>标注</a:t>
            </a:r>
            <a:r>
              <a:rPr lang="zh-CN" altLang="en-US" dirty="0" smtClean="0"/>
              <a:t>语</a:t>
            </a:r>
            <a:r>
              <a:rPr lang="zh-CN" altLang="en-US" dirty="0" smtClean="0"/>
              <a:t>料</a:t>
            </a:r>
            <a:r>
              <a:rPr lang="zh-CN" altLang="en-US" dirty="0"/>
              <a:t>学习抽象模型</a:t>
            </a:r>
            <a:endParaRPr lang="en-US" altLang="zh-CN" dirty="0"/>
          </a:p>
          <a:p>
            <a:pPr lvl="1" fontAlgn="auto">
              <a:spcAft>
                <a:spcPts val="0"/>
              </a:spcAft>
              <a:defRPr/>
            </a:pPr>
            <a:r>
              <a:rPr lang="en-US" altLang="zh-CN" dirty="0"/>
              <a:t> </a:t>
            </a:r>
            <a:r>
              <a:rPr lang="zh-CN" altLang="en-US" dirty="0"/>
              <a:t>降低人工模式定义的代价</a:t>
            </a:r>
            <a:endParaRPr lang="en-US" altLang="zh-CN" dirty="0"/>
          </a:p>
          <a:p>
            <a:pPr lvl="1" fontAlgn="auto">
              <a:spcAft>
                <a:spcPts val="0"/>
              </a:spcAft>
              <a:defRPr/>
            </a:pPr>
            <a:endParaRPr lang="en-US" altLang="zh-CN" dirty="0"/>
          </a:p>
          <a:p>
            <a:pPr lvl="1" fontAlgn="auto">
              <a:spcAft>
                <a:spcPts val="0"/>
              </a:spcAft>
              <a:defRPr/>
            </a:pPr>
            <a:endParaRPr lang="en-US" altLang="zh-CN" dirty="0"/>
          </a:p>
          <a:p>
            <a:pPr lvl="1" fontAlgn="auto">
              <a:spcAft>
                <a:spcPts val="0"/>
              </a:spcAft>
              <a:defRPr/>
            </a:pPr>
            <a:endParaRPr lang="en-US" altLang="zh-CN" dirty="0"/>
          </a:p>
          <a:p>
            <a:pPr marL="450850" lvl="1" indent="0" fontAlgn="auto">
              <a:spcAft>
                <a:spcPts val="0"/>
              </a:spcAft>
              <a:buFont typeface="Wingdings" panose="05000000000000000000" pitchFamily="2" charset="2"/>
              <a:buNone/>
              <a:defRPr/>
            </a:pPr>
            <a:endParaRPr lang="en-US" altLang="zh-CN" dirty="0"/>
          </a:p>
          <a:p>
            <a:pPr marL="450850" lvl="1" indent="0" fontAlgn="auto">
              <a:spcAft>
                <a:spcPts val="0"/>
              </a:spcAft>
              <a:buFont typeface="Wingdings" panose="05000000000000000000" pitchFamily="2" charset="2"/>
              <a:buNone/>
              <a:defRPr/>
            </a:pPr>
            <a:endParaRPr lang="en-US" altLang="zh-CN" dirty="0"/>
          </a:p>
          <a:p>
            <a:pPr fontAlgn="auto">
              <a:spcAft>
                <a:spcPts val="0"/>
              </a:spcAft>
              <a:defRPr/>
            </a:pPr>
            <a:r>
              <a:rPr lang="zh-CN" altLang="en-US" dirty="0"/>
              <a:t> 主要方法</a:t>
            </a:r>
            <a:endParaRPr lang="en-US" altLang="zh-CN" dirty="0"/>
          </a:p>
          <a:p>
            <a:pPr lvl="1" fontAlgn="auto">
              <a:spcAft>
                <a:spcPts val="0"/>
              </a:spcAft>
              <a:defRPr/>
            </a:pPr>
            <a:r>
              <a:rPr lang="en-US" altLang="zh-CN" dirty="0"/>
              <a:t> </a:t>
            </a:r>
            <a:r>
              <a:rPr lang="zh-CN" altLang="en-US" dirty="0"/>
              <a:t>分类方法</a:t>
            </a:r>
            <a:endParaRPr lang="en-US" altLang="zh-CN" dirty="0"/>
          </a:p>
          <a:p>
            <a:pPr lvl="1" fontAlgn="auto">
              <a:spcAft>
                <a:spcPts val="0"/>
              </a:spcAft>
              <a:defRPr/>
            </a:pPr>
            <a:r>
              <a:rPr lang="zh-CN" altLang="en-US" dirty="0"/>
              <a:t> 序列标注方法</a:t>
            </a:r>
            <a:endParaRPr lang="zh-CN" altLang="en-US" dirty="0"/>
          </a:p>
        </p:txBody>
      </p:sp>
      <p:sp>
        <p:nvSpPr>
          <p:cNvPr id="7782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5C8DF2E1-F09E-4EE6-9DC8-11C4697E6C93}"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77829"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基于学习的关系抽取</a:t>
            </a:r>
            <a:endParaRPr lang="zh-CN" altLang="en-US" dirty="0">
              <a:ea typeface="宋体" panose="02010600030101010101" pitchFamily="2" charset="-122"/>
              <a:cs typeface="Arial" panose="020B0604020202020204" pitchFamily="34" charset="0"/>
            </a:endParaRPr>
          </a:p>
        </p:txBody>
      </p:sp>
      <p:pic>
        <p:nvPicPr>
          <p:cNvPr id="77830"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1250" y="2681288"/>
            <a:ext cx="6921500"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p:cNvSpPr>
            <a:spLocks noGrp="1" noChangeArrowheads="1"/>
          </p:cNvSpPr>
          <p:nvPr>
            <p:ph idx="1"/>
          </p:nvPr>
        </p:nvSpPr>
        <p:spPr>
          <a:xfrm>
            <a:off x="628650" y="1225550"/>
            <a:ext cx="3476625" cy="4951413"/>
          </a:xfrm>
        </p:spPr>
        <p:txBody>
          <a:bodyPr/>
          <a:lstStyle/>
          <a:p>
            <a:pPr marL="336550" indent="-336550"/>
            <a:r>
              <a:rPr lang="en-US" altLang="zh-CN" smtClean="0"/>
              <a:t> </a:t>
            </a:r>
            <a:r>
              <a:rPr lang="zh-CN" altLang="en-US" smtClean="0"/>
              <a:t>方法描述</a:t>
            </a:r>
            <a:endParaRPr lang="en-US" altLang="zh-CN" smtClean="0"/>
          </a:p>
          <a:p>
            <a:pPr marL="732155" lvl="1" indent="-281305"/>
            <a:r>
              <a:rPr lang="zh-CN" altLang="en-US" smtClean="0"/>
              <a:t> 以包含实体对的文本作为输入</a:t>
            </a:r>
            <a:endParaRPr lang="en-US" altLang="zh-CN" smtClean="0"/>
          </a:p>
          <a:p>
            <a:pPr marL="732155" lvl="1" indent="-281305"/>
            <a:r>
              <a:rPr lang="en-US" altLang="zh-CN" smtClean="0"/>
              <a:t> </a:t>
            </a:r>
            <a:r>
              <a:rPr lang="zh-CN" altLang="en-US" smtClean="0"/>
              <a:t>产生预定义关系类别上的概率分布</a:t>
            </a:r>
            <a:endParaRPr lang="en-US" altLang="zh-CN" smtClean="0"/>
          </a:p>
          <a:p>
            <a:pPr marL="336550" indent="-336550"/>
            <a:r>
              <a:rPr lang="en-US" altLang="zh-CN" smtClean="0"/>
              <a:t> </a:t>
            </a:r>
            <a:r>
              <a:rPr lang="zh-CN" altLang="en-US" smtClean="0"/>
              <a:t>关系类别通常来自知识库</a:t>
            </a:r>
            <a:endParaRPr lang="en-US" altLang="zh-CN" smtClean="0"/>
          </a:p>
          <a:p>
            <a:pPr marL="336550" indent="-336550"/>
            <a:r>
              <a:rPr lang="en-US" altLang="zh-CN" smtClean="0"/>
              <a:t> </a:t>
            </a:r>
            <a:r>
              <a:rPr lang="zh-CN" altLang="en-US" smtClean="0"/>
              <a:t>需要谨慎处理未知类别</a:t>
            </a:r>
            <a:endParaRPr lang="zh-CN" altLang="en-US" smtClean="0"/>
          </a:p>
        </p:txBody>
      </p:sp>
      <p:sp>
        <p:nvSpPr>
          <p:cNvPr id="7885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9FD61520-4EF0-4F93-9AAC-DE91C4C1C761}"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78853"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基于分类方法的关系抽取</a:t>
            </a:r>
            <a:endParaRPr lang="zh-CN" altLang="en-US" dirty="0">
              <a:ea typeface="宋体" panose="02010600030101010101" pitchFamily="2" charset="-122"/>
              <a:cs typeface="Arial" panose="020B0604020202020204" pitchFamily="34" charset="0"/>
            </a:endParaRPr>
          </a:p>
        </p:txBody>
      </p:sp>
      <p:pic>
        <p:nvPicPr>
          <p:cNvPr id="78854" name="图片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54525" y="1312863"/>
            <a:ext cx="4167188"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p:cNvSpPr>
            <a:spLocks noGrp="1" noChangeArrowheads="1"/>
          </p:cNvSpPr>
          <p:nvPr>
            <p:ph idx="1"/>
          </p:nvPr>
        </p:nvSpPr>
        <p:spPr>
          <a:xfrm>
            <a:off x="628650" y="1225550"/>
            <a:ext cx="7886700" cy="4951413"/>
          </a:xfrm>
        </p:spPr>
        <p:txBody>
          <a:bodyPr/>
          <a:lstStyle/>
          <a:p>
            <a:pPr marL="336550" indent="-336550"/>
            <a:r>
              <a:rPr lang="en-US" altLang="zh-CN" smtClean="0"/>
              <a:t> </a:t>
            </a:r>
            <a:r>
              <a:rPr lang="zh-CN" altLang="en-US" smtClean="0"/>
              <a:t>方法描述</a:t>
            </a:r>
            <a:endParaRPr lang="en-US" altLang="zh-CN" smtClean="0"/>
          </a:p>
          <a:p>
            <a:pPr marL="732155" lvl="1" indent="-281305"/>
            <a:r>
              <a:rPr lang="en-US" altLang="zh-CN" smtClean="0"/>
              <a:t> </a:t>
            </a:r>
            <a:r>
              <a:rPr lang="zh-CN" altLang="en-US" smtClean="0"/>
              <a:t>以字符序列作为输入</a:t>
            </a:r>
            <a:endParaRPr lang="en-US" altLang="zh-CN" smtClean="0"/>
          </a:p>
          <a:p>
            <a:pPr marL="732155" lvl="1" indent="-281305"/>
            <a:r>
              <a:rPr lang="en-US" altLang="zh-CN" smtClean="0"/>
              <a:t> </a:t>
            </a:r>
            <a:r>
              <a:rPr lang="zh-CN" altLang="en-US" smtClean="0"/>
              <a:t>生成相应的标记序列</a:t>
            </a:r>
            <a:endParaRPr lang="en-US" altLang="zh-CN" smtClean="0"/>
          </a:p>
          <a:p>
            <a:pPr marL="732155" lvl="1" indent="-281305"/>
            <a:r>
              <a:rPr lang="en-US" altLang="zh-CN" smtClean="0"/>
              <a:t> </a:t>
            </a:r>
            <a:r>
              <a:rPr lang="zh-CN" altLang="en-US" smtClean="0"/>
              <a:t>每个标记表示，相应字符是否为实体或者关系</a:t>
            </a:r>
            <a:endParaRPr lang="en-US" altLang="zh-CN" smtClean="0"/>
          </a:p>
          <a:p>
            <a:pPr marL="336550" indent="-336550"/>
            <a:r>
              <a:rPr lang="en-US" altLang="zh-CN" smtClean="0"/>
              <a:t> </a:t>
            </a:r>
            <a:r>
              <a:rPr lang="zh-CN" altLang="en-US" smtClean="0"/>
              <a:t>实体、关系、嵌套实体、多元关系均可标记</a:t>
            </a:r>
            <a:endParaRPr lang="zh-CN" altLang="en-US" smtClean="0"/>
          </a:p>
        </p:txBody>
      </p:sp>
      <p:sp>
        <p:nvSpPr>
          <p:cNvPr id="79876"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CN" altLang="zh-CN">
                <a:solidFill>
                  <a:srgbClr val="002060"/>
                </a:solidFill>
                <a:ea typeface="宋体" panose="02010600030101010101" pitchFamily="2" charset="-122"/>
              </a:rPr>
              <a:t>第 </a:t>
            </a:r>
            <a:fld id="{A26627E2-B423-4D7A-9BF7-63166DB6C765}" type="slidenum">
              <a:rPr lang="zh-CN" altLang="zh-CN">
                <a:solidFill>
                  <a:srgbClr val="002060"/>
                </a:solidFill>
                <a:ea typeface="宋体" panose="02010600030101010101" pitchFamily="2" charset="-122"/>
              </a:rPr>
            </a:fld>
            <a:r>
              <a:rPr lang="en-US" altLang="zh-CN">
                <a:solidFill>
                  <a:srgbClr val="002060"/>
                </a:solidFill>
              </a:rPr>
              <a:t> </a:t>
            </a:r>
            <a:r>
              <a:rPr lang="zh-CN" altLang="zh-CN">
                <a:solidFill>
                  <a:srgbClr val="002060"/>
                </a:solidFill>
                <a:ea typeface="宋体" panose="02010600030101010101" pitchFamily="2" charset="-122"/>
              </a:rPr>
              <a:t>页</a:t>
            </a:r>
            <a:endParaRPr lang="zh-CN" altLang="zh-CN">
              <a:solidFill>
                <a:srgbClr val="002060"/>
              </a:solidFill>
              <a:ea typeface="宋体" panose="02010600030101010101" pitchFamily="2" charset="-122"/>
            </a:endParaRPr>
          </a:p>
        </p:txBody>
      </p:sp>
      <p:sp>
        <p:nvSpPr>
          <p:cNvPr id="79877" name="标题 1"/>
          <p:cNvSpPr>
            <a:spLocks noGrp="1" noChangeArrowheads="1"/>
          </p:cNvSpPr>
          <p:nvPr>
            <p:ph type="title"/>
          </p:nvPr>
        </p:nvSpPr>
        <p:spPr>
          <a:xfrm>
            <a:off x="1331913" y="133350"/>
            <a:ext cx="6480175" cy="882650"/>
          </a:xfrm>
        </p:spPr>
        <p:txBody>
          <a:bodyPr/>
          <a:lstStyle/>
          <a:p>
            <a:r>
              <a:rPr lang="zh-CN" altLang="en-US" dirty="0">
                <a:ea typeface="宋体" panose="02010600030101010101" pitchFamily="2" charset="-122"/>
                <a:cs typeface="Arial" panose="020B0604020202020204" pitchFamily="34" charset="0"/>
              </a:rPr>
              <a:t>基于序列标注的关系抽取</a:t>
            </a:r>
            <a:endParaRPr lang="zh-CN" altLang="en-US" dirty="0">
              <a:ea typeface="宋体" panose="02010600030101010101" pitchFamily="2" charset="-122"/>
              <a:cs typeface="Arial" panose="020B0604020202020204" pitchFamily="34" charset="0"/>
            </a:endParaRPr>
          </a:p>
        </p:txBody>
      </p:sp>
      <p:pic>
        <p:nvPicPr>
          <p:cNvPr id="79878" name="图片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93813" y="3940175"/>
            <a:ext cx="6556375"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知识融合</a:t>
            </a:r>
            <a:endParaRPr lang="zh-CN" altLang="en-US" dirty="0">
              <a:latin typeface="+mj-ea"/>
              <a:ea typeface="+mj-ea"/>
            </a:endParaRPr>
          </a:p>
        </p:txBody>
      </p:sp>
      <p:sp>
        <p:nvSpPr>
          <p:cNvPr id="3" name="内容占位符 2"/>
          <p:cNvSpPr>
            <a:spLocks noGrp="1"/>
          </p:cNvSpPr>
          <p:nvPr>
            <p:ph idx="1"/>
          </p:nvPr>
        </p:nvSpPr>
        <p:spPr/>
        <p:txBody>
          <a:bodyPr/>
          <a:lstStyle/>
          <a:p>
            <a:r>
              <a:rPr lang="zh-CN" altLang="en-US" sz="2400" dirty="0"/>
              <a:t>由于知识图谱中的知识来源广泛，存在知识质量良莠不齐、来自不同数据源的知识重复、知识间的关联不够明确等问题，所以必须要进行知识的融合。</a:t>
            </a:r>
            <a:endParaRPr lang="zh-CN" altLang="en-US" sz="2400" dirty="0"/>
          </a:p>
          <a:p>
            <a:r>
              <a:rPr lang="zh-CN" altLang="en-US" sz="2400" dirty="0"/>
              <a:t>知识融合是高层次的知识组织，使来自不同知识源的知识在同一框架规范下进行异构数据整合、消歧、加工、推理验证、更新等步骤，达到数据、信息、方法、经验以及人的思想的融合，形成高质量的知识库。</a:t>
            </a:r>
            <a:endParaRPr lang="zh-CN" altLang="en-US" sz="2400" dirty="0"/>
          </a:p>
          <a:p>
            <a:r>
              <a:rPr lang="zh-CN" altLang="en-US" sz="2400" dirty="0"/>
              <a:t>可用于</a:t>
            </a:r>
            <a:r>
              <a:rPr lang="zh-CN" altLang="en-US" sz="2400" u="sng" dirty="0"/>
              <a:t>开源情报融合评价</a:t>
            </a:r>
            <a:endParaRPr lang="en-US" altLang="zh-CN" sz="2400" u="sng" dirty="0"/>
          </a:p>
          <a:p>
            <a:endParaRPr lang="zh-CN" altLang="en-US"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知识推理</a:t>
            </a:r>
            <a:endParaRPr lang="zh-CN" altLang="en-US" dirty="0">
              <a:latin typeface="+mj-ea"/>
              <a:ea typeface="+mj-ea"/>
            </a:endParaRPr>
          </a:p>
        </p:txBody>
      </p:sp>
      <p:sp>
        <p:nvSpPr>
          <p:cNvPr id="3" name="内容占位符 2"/>
          <p:cNvSpPr>
            <a:spLocks noGrp="1"/>
          </p:cNvSpPr>
          <p:nvPr>
            <p:ph idx="1"/>
          </p:nvPr>
        </p:nvSpPr>
        <p:spPr/>
        <p:txBody>
          <a:bodyPr/>
          <a:lstStyle/>
          <a:p>
            <a:r>
              <a:rPr lang="zh-CN" altLang="en-US" sz="2400" dirty="0"/>
              <a:t>知识推理则是在已有的知识库基础上进一步挖掘隐含的知识，从而丰富、扩展知识库</a:t>
            </a:r>
            <a:r>
              <a:rPr lang="zh-CN" altLang="en-US" sz="2400" dirty="0" smtClean="0"/>
              <a:t>。</a:t>
            </a:r>
            <a:endParaRPr lang="en-US" altLang="zh-CN" sz="2400" dirty="0" smtClean="0"/>
          </a:p>
          <a:p>
            <a:r>
              <a:rPr lang="zh-CN" altLang="en-US" sz="2400" dirty="0" smtClean="0"/>
              <a:t>在</a:t>
            </a:r>
            <a:r>
              <a:rPr lang="zh-CN" altLang="en-US" sz="2400" dirty="0"/>
              <a:t>推理的过程中，往往需要关联规则的支持。由于实体、实体属性以及关系的多样性，人们很难穷举所有的推理规则，一些较为复杂的推理规则往往是手动总结的。对于推理规则的挖掘，主要还是依赖于实体以及关系间的丰富同现情况。知识推理的对象可以是实体、实体的属性、实体间的关系、本体库中概念的层次结构等</a:t>
            </a:r>
            <a:r>
              <a:rPr lang="zh-CN" altLang="en-US" sz="2400" dirty="0" smtClean="0"/>
              <a:t>。</a:t>
            </a:r>
            <a:endParaRPr lang="en-US" altLang="zh-CN" sz="2400" dirty="0" smtClean="0"/>
          </a:p>
          <a:p>
            <a:r>
              <a:rPr lang="zh-CN" altLang="en-US" sz="2400" dirty="0" smtClean="0"/>
              <a:t>知识推理</a:t>
            </a:r>
            <a:r>
              <a:rPr lang="zh-CN" altLang="en-US" sz="2400" dirty="0"/>
              <a:t>方法主要可分为</a:t>
            </a:r>
            <a:r>
              <a:rPr lang="zh-CN" altLang="en-US" sz="2400" b="1" dirty="0"/>
              <a:t>基于逻辑的推理</a:t>
            </a:r>
            <a:r>
              <a:rPr lang="zh-CN" altLang="en-US" sz="2400" dirty="0"/>
              <a:t>与</a:t>
            </a:r>
            <a:r>
              <a:rPr lang="zh-CN" altLang="en-US" sz="2400" b="1" dirty="0"/>
              <a:t>基于图的推理</a:t>
            </a:r>
            <a:r>
              <a:rPr lang="zh-CN" altLang="en-US" sz="2400" dirty="0"/>
              <a:t>两种类别。</a:t>
            </a:r>
            <a:endParaRPr lang="zh-CN" altLang="en-US" sz="2400" dirty="0"/>
          </a:p>
          <a:p>
            <a:r>
              <a:rPr lang="zh-CN" altLang="en-US" sz="2400" dirty="0"/>
              <a:t>可用</a:t>
            </a:r>
            <a:r>
              <a:rPr lang="zh-CN" altLang="en-US" sz="2400" dirty="0" smtClean="0"/>
              <a:t>于</a:t>
            </a:r>
            <a:r>
              <a:rPr lang="zh-CN" altLang="en-US" sz="2400" u="sng" dirty="0" smtClean="0"/>
              <a:t>开</a:t>
            </a:r>
            <a:r>
              <a:rPr lang="zh-CN" altLang="en-US" sz="2400" u="sng" dirty="0"/>
              <a:t>源情报关联分析</a:t>
            </a:r>
            <a:endParaRPr lang="zh-CN" altLang="en-US" sz="2400" u="sng"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cs typeface="Arial" panose="020B0604020202020204" pitchFamily="34" charset="0"/>
              </a:rPr>
              <a:t>8</a:t>
            </a:r>
            <a:r>
              <a:rPr lang="en-US" altLang="zh-CN" dirty="0" smtClean="0">
                <a:ea typeface="宋体" panose="02010600030101010101" pitchFamily="2" charset="-122"/>
                <a:cs typeface="Arial" panose="020B0604020202020204" pitchFamily="34" charset="0"/>
              </a:rPr>
              <a:t>.1 </a:t>
            </a:r>
            <a:r>
              <a:rPr lang="zh-CN" altLang="en-US" dirty="0">
                <a:ea typeface="宋体" panose="02010600030101010101" pitchFamily="2" charset="-122"/>
                <a:cs typeface="Arial" panose="020B0604020202020204" pitchFamily="34" charset="0"/>
              </a:rPr>
              <a:t>开源情报的基本概念</a:t>
            </a:r>
            <a:endParaRPr lang="zh-CN" altLang="en-US" dirty="0"/>
          </a:p>
        </p:txBody>
      </p:sp>
      <p:sp>
        <p:nvSpPr>
          <p:cNvPr id="3" name="内容占位符 2"/>
          <p:cNvSpPr>
            <a:spLocks noGrp="1"/>
          </p:cNvSpPr>
          <p:nvPr>
            <p:ph idx="1"/>
          </p:nvPr>
        </p:nvSpPr>
        <p:spPr>
          <a:ln>
            <a:solidFill>
              <a:srgbClr val="FCEBDB"/>
            </a:solidFill>
          </a:ln>
        </p:spPr>
        <p:txBody>
          <a:bodyPr/>
          <a:lstStyle/>
          <a:p>
            <a:r>
              <a:rPr lang="zh-CN" altLang="en-US" sz="2000" dirty="0"/>
              <a:t>我国最著名的“照片泄密案”</a:t>
            </a:r>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5" name="图片 4"/>
          <p:cNvPicPr>
            <a:picLocks noChangeAspect="1"/>
          </p:cNvPicPr>
          <p:nvPr/>
        </p:nvPicPr>
        <p:blipFill>
          <a:blip r:embed="rId1"/>
          <a:stretch>
            <a:fillRect/>
          </a:stretch>
        </p:blipFill>
        <p:spPr>
          <a:xfrm>
            <a:off x="722312" y="2204864"/>
            <a:ext cx="7705725" cy="405765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88085" y="2866772"/>
            <a:ext cx="3095883" cy="490220"/>
          </a:xfrm>
          <a:prstGeom prst="roundRect">
            <a:avLst/>
          </a:prstGeom>
          <a:solidFill>
            <a:schemeClr val="bg1">
              <a:lumMod val="85000"/>
            </a:schemeClr>
          </a:solid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8195" name="Rectangle 3"/>
          <p:cNvSpPr>
            <a:spLocks noGrp="1" noChangeArrowheads="1"/>
          </p:cNvSpPr>
          <p:nvPr>
            <p:ph type="body" idx="1"/>
          </p:nvPr>
        </p:nvSpPr>
        <p:spPr>
          <a:xfrm>
            <a:off x="683260" y="1029970"/>
            <a:ext cx="7772400" cy="3983206"/>
          </a:xfrm>
        </p:spPr>
        <p:txBody>
          <a:bodyPr/>
          <a:lstStyle/>
          <a:p>
            <a:pPr marL="0" indent="0">
              <a:lnSpc>
                <a:spcPct val="90000"/>
              </a:lnSpc>
              <a:buNone/>
            </a:pPr>
            <a:endParaRPr lang="zh-CN" altLang="en-US" dirty="0"/>
          </a:p>
          <a:p>
            <a:pPr>
              <a:lnSpc>
                <a:spcPct val="90000"/>
              </a:lnSpc>
            </a:pPr>
            <a:r>
              <a:rPr lang="en-US" altLang="zh-CN" dirty="0" smtClean="0"/>
              <a:t>8.1 </a:t>
            </a:r>
            <a:r>
              <a:rPr lang="zh-CN" altLang="en-US" dirty="0" smtClean="0"/>
              <a:t>开</a:t>
            </a:r>
            <a:r>
              <a:rPr lang="zh-CN" altLang="en-US" dirty="0"/>
              <a:t>源情报基本概念</a:t>
            </a:r>
            <a:endParaRPr lang="zh-CN" altLang="en-US" dirty="0"/>
          </a:p>
          <a:p>
            <a:pPr>
              <a:lnSpc>
                <a:spcPct val="90000"/>
              </a:lnSpc>
            </a:pPr>
            <a:r>
              <a:rPr lang="en-US" altLang="zh-CN" dirty="0" smtClean="0"/>
              <a:t>8.2 </a:t>
            </a:r>
            <a:r>
              <a:rPr lang="zh-CN" altLang="en-US" dirty="0" smtClean="0"/>
              <a:t>开源情报分析框架</a:t>
            </a:r>
            <a:endParaRPr lang="zh-CN" altLang="en-US" dirty="0"/>
          </a:p>
          <a:p>
            <a:pPr>
              <a:lnSpc>
                <a:spcPct val="90000"/>
              </a:lnSpc>
            </a:pPr>
            <a:r>
              <a:rPr lang="en-US" altLang="zh-CN" dirty="0" smtClean="0"/>
              <a:t>8.3 </a:t>
            </a:r>
            <a:r>
              <a:rPr lang="zh-CN" altLang="en-US" dirty="0" smtClean="0"/>
              <a:t>基于知识图谱的开源情报分析</a:t>
            </a:r>
            <a:endParaRPr lang="zh-CN" altLang="en-US" dirty="0"/>
          </a:p>
          <a:p>
            <a:pPr>
              <a:lnSpc>
                <a:spcPct val="90000"/>
              </a:lnSpc>
            </a:pPr>
            <a:r>
              <a:rPr lang="en-US" altLang="zh-CN" dirty="0" smtClean="0"/>
              <a:t>8.4 </a:t>
            </a:r>
            <a:r>
              <a:rPr lang="zh-CN" altLang="en-US" dirty="0" smtClean="0"/>
              <a:t>应用</a:t>
            </a:r>
            <a:r>
              <a:rPr lang="zh-CN" altLang="en-US" dirty="0"/>
              <a:t>案例</a:t>
            </a:r>
            <a:r>
              <a:rPr lang="zh-CN" altLang="en-US" dirty="0" smtClean="0"/>
              <a:t>分析</a:t>
            </a:r>
            <a:endParaRPr lang="zh-CN" altLang="en-US" dirty="0"/>
          </a:p>
          <a:p>
            <a:pPr lvl="1">
              <a:lnSpc>
                <a:spcPct val="90000"/>
              </a:lnSpc>
            </a:pPr>
            <a:endParaRPr lang="zh-CN" altLang="en-US" dirty="0"/>
          </a:p>
        </p:txBody>
      </p:sp>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zh-CN" altLang="en-US" sz="3200" b="1" dirty="0">
                <a:latin typeface="+mj-ea"/>
                <a:ea typeface="+mj-ea"/>
                <a:cs typeface="Tahoma" panose="020B0604030504040204" pitchFamily="34" charset="0"/>
              </a:rPr>
              <a:t>本章内容</a:t>
            </a:r>
            <a:endParaRPr lang="zh-CN" altLang="en-US" sz="3200" b="1" dirty="0">
              <a:latin typeface="+mj-ea"/>
              <a:ea typeface="+mj-ea"/>
              <a:cs typeface="Tahoma" panose="020B060403050404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案例一：开源网络威胁情报应用</a:t>
            </a:r>
            <a:endParaRPr lang="zh-CN" altLang="en-US" dirty="0">
              <a:latin typeface="+mj-ea"/>
              <a:ea typeface="+mj-ea"/>
            </a:endParaRPr>
          </a:p>
        </p:txBody>
      </p:sp>
      <p:sp>
        <p:nvSpPr>
          <p:cNvPr id="3" name="内容占位符 2"/>
          <p:cNvSpPr>
            <a:spLocks noGrp="1"/>
          </p:cNvSpPr>
          <p:nvPr>
            <p:ph idx="1"/>
          </p:nvPr>
        </p:nvSpPr>
        <p:spPr>
          <a:xfrm>
            <a:off x="598921" y="1358467"/>
            <a:ext cx="8001000" cy="4267200"/>
          </a:xfrm>
        </p:spPr>
        <p:txBody>
          <a:bodyPr/>
          <a:lstStyle/>
          <a:p>
            <a:r>
              <a:rPr lang="zh-CN" altLang="en-US" sz="1800" dirty="0" smtClean="0"/>
              <a:t>网络攻击等威胁信息可以成为威胁情报。开源网络威胁情报应用的目的，一般</a:t>
            </a:r>
            <a:r>
              <a:rPr lang="zh-CN" altLang="en-US" sz="1800" dirty="0"/>
              <a:t>是为了构建、存储、组织和可视化有关网络威胁的技术和非技术</a:t>
            </a:r>
            <a:r>
              <a:rPr lang="zh-CN" altLang="en-US" sz="1800" dirty="0" smtClean="0"/>
              <a:t>信息</a:t>
            </a:r>
            <a:endParaRPr lang="en-US" altLang="zh-CN" sz="1800" dirty="0" smtClean="0"/>
          </a:p>
          <a:p>
            <a:r>
              <a:rPr lang="zh-CN" altLang="en-US" sz="1800" dirty="0" smtClean="0"/>
              <a:t>网络安全知识图谱：</a:t>
            </a:r>
            <a:endParaRPr lang="en-US" altLang="zh-CN" sz="1800" dirty="0" smtClean="0"/>
          </a:p>
          <a:p>
            <a:pPr lvl="1"/>
            <a:r>
              <a:rPr lang="zh-CN" altLang="en-US" sz="1400" dirty="0"/>
              <a:t>从海量数据中挖掘、表示威胁的实体相关信息</a:t>
            </a:r>
            <a:endParaRPr lang="zh-CN" altLang="en-US" sz="1400" dirty="0"/>
          </a:p>
          <a:p>
            <a:pPr lvl="1"/>
            <a:r>
              <a:rPr lang="zh-CN" altLang="en-US" sz="1400" dirty="0"/>
              <a:t>提高威胁分析的效率，从关系出发去挖掘事件（</a:t>
            </a:r>
            <a:r>
              <a:rPr lang="en-US" altLang="zh-CN" sz="1400" dirty="0"/>
              <a:t>Incident</a:t>
            </a:r>
            <a:r>
              <a:rPr lang="zh-CN" altLang="en-US" sz="1400" dirty="0"/>
              <a:t>）、表示事件</a:t>
            </a:r>
            <a:endParaRPr lang="zh-CN" altLang="en-US" sz="1400" dirty="0"/>
          </a:p>
          <a:p>
            <a:pPr lvl="1"/>
            <a:r>
              <a:rPr lang="zh-CN" altLang="en-US" sz="1400" dirty="0"/>
              <a:t>对于基于语义分析的威胁发现具有相对的优势</a:t>
            </a:r>
            <a:endParaRPr lang="en-US" altLang="zh-CN" sz="1400" dirty="0" smtClean="0"/>
          </a:p>
          <a:p>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484621" y="2920702"/>
            <a:ext cx="8115300" cy="3676650"/>
          </a:xfrm>
          <a:prstGeom prst="rect">
            <a:avLst/>
          </a:prstGeom>
        </p:spPr>
      </p:pic>
      <p:sp>
        <p:nvSpPr>
          <p:cNvPr id="7" name="矩形 6"/>
          <p:cNvSpPr/>
          <p:nvPr/>
        </p:nvSpPr>
        <p:spPr>
          <a:xfrm>
            <a:off x="2843808" y="6290082"/>
            <a:ext cx="2492990" cy="369332"/>
          </a:xfrm>
          <a:prstGeom prst="rect">
            <a:avLst/>
          </a:prstGeom>
        </p:spPr>
        <p:txBody>
          <a:bodyPr wrap="none">
            <a:spAutoFit/>
          </a:bodyPr>
          <a:lstStyle/>
          <a:p>
            <a:r>
              <a:rPr lang="zh-CN" altLang="en-US" b="0" dirty="0">
                <a:solidFill>
                  <a:srgbClr val="121212"/>
                </a:solidFill>
                <a:latin typeface="-apple-system"/>
              </a:rPr>
              <a:t>永恒之蓝攻击防御场景</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案例一：开源网络威胁情报应用</a:t>
            </a:r>
            <a:endParaRPr lang="zh-CN" altLang="en-US" dirty="0">
              <a:latin typeface="+mj-ea"/>
              <a:ea typeface="+mj-ea"/>
            </a:endParaRPr>
          </a:p>
        </p:txBody>
      </p:sp>
      <p:sp>
        <p:nvSpPr>
          <p:cNvPr id="3" name="内容占位符 2"/>
          <p:cNvSpPr>
            <a:spLocks noGrp="1"/>
          </p:cNvSpPr>
          <p:nvPr>
            <p:ph idx="1"/>
          </p:nvPr>
        </p:nvSpPr>
        <p:spPr>
          <a:xfrm>
            <a:off x="598920" y="1358467"/>
            <a:ext cx="8365567" cy="4267200"/>
          </a:xfrm>
        </p:spPr>
        <p:txBody>
          <a:bodyPr/>
          <a:lstStyle/>
          <a:p>
            <a:r>
              <a:rPr lang="zh-CN" altLang="en-US" sz="2000" dirty="0" smtClean="0"/>
              <a:t>网络威胁情报分析</a:t>
            </a:r>
            <a:endParaRPr lang="en-US" altLang="zh-CN" sz="2000" dirty="0" smtClean="0"/>
          </a:p>
          <a:p>
            <a:r>
              <a:rPr lang="zh-CN" altLang="en-US" sz="2000" dirty="0" smtClean="0"/>
              <a:t>知识</a:t>
            </a:r>
            <a:r>
              <a:rPr lang="zh-CN" altLang="en-US" sz="2000" dirty="0"/>
              <a:t>图谱在安全情报分析中的</a:t>
            </a:r>
            <a:r>
              <a:rPr lang="zh-CN" altLang="en-US" sz="2000" dirty="0" smtClean="0"/>
              <a:t>应用，要关注</a:t>
            </a:r>
            <a:r>
              <a:rPr lang="en-US" altLang="zh-CN" sz="2000" dirty="0" err="1" smtClean="0"/>
              <a:t>5W1H</a:t>
            </a:r>
            <a:r>
              <a:rPr lang="zh-CN" altLang="en-US" sz="2000" dirty="0" smtClean="0"/>
              <a:t>：</a:t>
            </a:r>
            <a:endParaRPr lang="zh-CN" altLang="en-US" sz="2000" dirty="0"/>
          </a:p>
          <a:p>
            <a:pPr lvl="1"/>
            <a:r>
              <a:rPr lang="zh-CN" altLang="en-US" sz="1600" dirty="0" smtClean="0"/>
              <a:t>对手</a:t>
            </a:r>
            <a:r>
              <a:rPr lang="zh-CN" altLang="en-US" sz="1600" dirty="0"/>
              <a:t>是谁（</a:t>
            </a:r>
            <a:r>
              <a:rPr lang="en-US" altLang="zh-CN" sz="1600" dirty="0"/>
              <a:t>Who</a:t>
            </a:r>
            <a:r>
              <a:rPr lang="zh-CN" altLang="en-US" sz="1600" dirty="0"/>
              <a:t>）：包括威胁行为体，赞助商和雇主</a:t>
            </a:r>
            <a:endParaRPr lang="zh-CN" altLang="en-US" sz="1600" dirty="0"/>
          </a:p>
          <a:p>
            <a:pPr lvl="1"/>
            <a:r>
              <a:rPr lang="zh-CN" altLang="en-US" sz="1600" dirty="0"/>
              <a:t>对手使用什么（</a:t>
            </a:r>
            <a:r>
              <a:rPr lang="en-US" altLang="zh-CN" sz="1600" dirty="0"/>
              <a:t>What</a:t>
            </a:r>
            <a:r>
              <a:rPr lang="zh-CN" altLang="en-US" sz="1600" dirty="0"/>
              <a:t>）：包括他们的能力和基础设施</a:t>
            </a:r>
            <a:endParaRPr lang="zh-CN" altLang="en-US" sz="1600" dirty="0"/>
          </a:p>
          <a:p>
            <a:pPr lvl="1"/>
            <a:r>
              <a:rPr lang="zh-CN" altLang="en-US" sz="1600" dirty="0"/>
              <a:t>对手的行动时（</a:t>
            </a:r>
            <a:r>
              <a:rPr lang="en-US" altLang="zh-CN" sz="1600" dirty="0"/>
              <a:t>When</a:t>
            </a:r>
            <a:r>
              <a:rPr lang="zh-CN" altLang="en-US" sz="1600" dirty="0"/>
              <a:t>）：确定行动的时间表和规律</a:t>
            </a:r>
            <a:endParaRPr lang="zh-CN" altLang="en-US" sz="1600" dirty="0"/>
          </a:p>
          <a:p>
            <a:pPr lvl="1"/>
            <a:r>
              <a:rPr lang="zh-CN" altLang="en-US" sz="1600" dirty="0"/>
              <a:t>对手的目的（</a:t>
            </a:r>
            <a:r>
              <a:rPr lang="en-US" altLang="zh-CN" sz="1600" dirty="0"/>
              <a:t>Why</a:t>
            </a:r>
            <a:r>
              <a:rPr lang="zh-CN" altLang="en-US" sz="1600" dirty="0"/>
              <a:t>）：包括他们的动机和意图</a:t>
            </a:r>
            <a:endParaRPr lang="zh-CN" altLang="en-US" sz="1600" dirty="0"/>
          </a:p>
          <a:p>
            <a:pPr lvl="1"/>
            <a:r>
              <a:rPr lang="zh-CN" altLang="en-US" sz="1600" dirty="0"/>
              <a:t>对手的目标行业和地理区域（</a:t>
            </a:r>
            <a:r>
              <a:rPr lang="en-US" altLang="zh-CN" sz="1600" dirty="0"/>
              <a:t>Where</a:t>
            </a:r>
            <a:r>
              <a:rPr lang="zh-CN" altLang="en-US" sz="1600" dirty="0"/>
              <a:t>）：详细说明行业，垂直行业和地理区域</a:t>
            </a:r>
            <a:endParaRPr lang="zh-CN" altLang="en-US" sz="1600" dirty="0"/>
          </a:p>
          <a:p>
            <a:pPr lvl="1"/>
            <a:r>
              <a:rPr lang="zh-CN" altLang="en-US" sz="1600" dirty="0"/>
              <a:t>对手如何运作（</a:t>
            </a:r>
            <a:r>
              <a:rPr lang="en-US" altLang="zh-CN" sz="1600" dirty="0"/>
              <a:t>How</a:t>
            </a:r>
            <a:r>
              <a:rPr lang="zh-CN" altLang="en-US" sz="1600" dirty="0"/>
              <a:t>）：关注于他们的行为和规律</a:t>
            </a:r>
            <a:endParaRPr lang="zh-CN" altLang="en-US" sz="1600" dirty="0"/>
          </a:p>
          <a:p>
            <a:pPr lvl="1"/>
            <a:r>
              <a:rPr lang="zh-CN" altLang="en-US" sz="1600" dirty="0" smtClean="0"/>
              <a:t>例如</a:t>
            </a:r>
            <a:r>
              <a:rPr lang="zh-CN" altLang="en-US" sz="1600" dirty="0"/>
              <a:t>使用基于属性图的知识图谱构建，我们可以这样去构建</a:t>
            </a:r>
            <a:r>
              <a:rPr lang="zh-CN" altLang="en-US" sz="1600" dirty="0" smtClean="0"/>
              <a:t>：威胁行为体作为</a:t>
            </a:r>
            <a:r>
              <a:rPr lang="en-US" altLang="zh-CN" sz="1600" dirty="0" smtClean="0"/>
              <a:t>Subject</a:t>
            </a:r>
            <a:r>
              <a:rPr lang="zh-CN" altLang="en-US" sz="1600" dirty="0" smtClean="0"/>
              <a:t>，赞助商和雇主可以作为其属性（</a:t>
            </a:r>
            <a:r>
              <a:rPr lang="en-US" altLang="zh-CN" sz="1600" dirty="0" smtClean="0"/>
              <a:t>Property</a:t>
            </a:r>
            <a:r>
              <a:rPr lang="zh-CN" altLang="en-US" sz="1600" dirty="0" smtClean="0"/>
              <a:t>）；基础</a:t>
            </a:r>
            <a:r>
              <a:rPr lang="zh-CN" altLang="en-US" sz="1600" dirty="0"/>
              <a:t>设施作为威胁行为体的</a:t>
            </a:r>
            <a:r>
              <a:rPr lang="en-US" altLang="zh-CN" sz="1600" dirty="0"/>
              <a:t>Object</a:t>
            </a:r>
            <a:r>
              <a:rPr lang="zh-CN" altLang="en-US" sz="1600" dirty="0"/>
              <a:t>，用“自身拥有”或是”非法占用“来描述他们的关系（</a:t>
            </a:r>
            <a:r>
              <a:rPr lang="en-US" altLang="zh-CN" sz="1600" dirty="0"/>
              <a:t>Predicate</a:t>
            </a:r>
            <a:r>
              <a:rPr lang="zh-CN" altLang="en-US" sz="1600" dirty="0" smtClean="0"/>
              <a:t>）；</a:t>
            </a:r>
            <a:r>
              <a:rPr lang="en-US" altLang="zh-CN" sz="1600" dirty="0" smtClean="0"/>
              <a:t>...</a:t>
            </a:r>
            <a:endParaRPr lang="en-US" altLang="zh-CN" sz="16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案例一：开源网络威胁情报应用</a:t>
            </a:r>
            <a:endParaRPr lang="zh-CN" altLang="en-US" dirty="0">
              <a:latin typeface="+mj-ea"/>
              <a:ea typeface="+mj-ea"/>
            </a:endParaRPr>
          </a:p>
        </p:txBody>
      </p:sp>
      <p:sp>
        <p:nvSpPr>
          <p:cNvPr id="3" name="内容占位符 2"/>
          <p:cNvSpPr>
            <a:spLocks noGrp="1"/>
          </p:cNvSpPr>
          <p:nvPr>
            <p:ph idx="1"/>
          </p:nvPr>
        </p:nvSpPr>
        <p:spPr>
          <a:xfrm>
            <a:off x="598920" y="1358467"/>
            <a:ext cx="8365567" cy="4267200"/>
          </a:xfrm>
        </p:spPr>
        <p:txBody>
          <a:bodyPr/>
          <a:lstStyle/>
          <a:p>
            <a:r>
              <a:rPr lang="zh-CN" altLang="en-US" sz="2000" dirty="0" smtClean="0"/>
              <a:t>网络威胁情报分析</a:t>
            </a:r>
            <a:endParaRPr lang="en-US" altLang="zh-CN" sz="2000" dirty="0" smtClean="0"/>
          </a:p>
          <a:p>
            <a:r>
              <a:rPr lang="zh-CN" altLang="en-US" sz="2000" dirty="0" smtClean="0"/>
              <a:t>特定</a:t>
            </a:r>
            <a:r>
              <a:rPr lang="zh-CN" altLang="en-US" sz="2000" dirty="0"/>
              <a:t>威胁</a:t>
            </a:r>
            <a:r>
              <a:rPr lang="zh-CN" altLang="en-US" sz="2000" dirty="0" smtClean="0"/>
              <a:t>分析：</a:t>
            </a:r>
            <a:endParaRPr lang="zh-CN" altLang="en-US" sz="2000" dirty="0"/>
          </a:p>
          <a:p>
            <a:pPr lvl="1"/>
            <a:r>
              <a:rPr lang="zh-CN" altLang="en-US" sz="1600" dirty="0" smtClean="0"/>
              <a:t>主要</a:t>
            </a:r>
            <a:r>
              <a:rPr lang="zh-CN" altLang="en-US" sz="1600" dirty="0"/>
              <a:t>用于分析某种特定恶意行为。这种特定的恶意行为需要有较明确，且相对唯一的攻击链。例如，我们可以把对恶意钓鱼邮件的攻击视为一种特定威胁，我们对恶意钓鱼邮件的分析，从规则、模型到专家经验转换等等，都是在对其进行特定威胁的分析</a:t>
            </a:r>
            <a:r>
              <a:rPr lang="zh-CN" altLang="en-US" sz="1600" dirty="0" smtClean="0"/>
              <a:t>。</a:t>
            </a:r>
            <a:endParaRPr lang="zh-CN" altLang="en-US" sz="1600" dirty="0"/>
          </a:p>
          <a:p>
            <a:pPr lvl="1"/>
            <a:r>
              <a:rPr lang="zh-CN" altLang="en-US" sz="1600" dirty="0"/>
              <a:t>从另一方面来说，一种特定的技战术组合也可以称为一种特定威胁，因为它的杀伤链也相对固定，对于这部分的知识图谱构建，可以帮助我们从整体角度观察威胁。</a:t>
            </a:r>
            <a:endParaRPr lang="zh-CN" altLang="en-US" sz="1600" dirty="0"/>
          </a:p>
          <a:p>
            <a:r>
              <a:rPr lang="zh-CN" altLang="en-US" sz="2000" dirty="0" smtClean="0"/>
              <a:t>结构化展示：</a:t>
            </a:r>
            <a:endParaRPr lang="en-US" altLang="zh-CN" sz="2000" dirty="0" smtClean="0"/>
          </a:p>
          <a:p>
            <a:pPr lvl="1"/>
            <a:r>
              <a:rPr lang="zh-CN" altLang="en-US" sz="1600" dirty="0" smtClean="0"/>
              <a:t>企业</a:t>
            </a:r>
            <a:r>
              <a:rPr lang="zh-CN" altLang="en-US" sz="1600" dirty="0"/>
              <a:t>安全的关键还是在于从检测</a:t>
            </a:r>
            <a:r>
              <a:rPr lang="en-US" altLang="zh-CN" sz="1600" dirty="0"/>
              <a:t>——</a:t>
            </a:r>
            <a:r>
              <a:rPr lang="zh-CN" altLang="en-US" sz="1600" dirty="0"/>
              <a:t>分析</a:t>
            </a:r>
            <a:r>
              <a:rPr lang="en-US" altLang="zh-CN" sz="1600" dirty="0"/>
              <a:t>——</a:t>
            </a:r>
            <a:r>
              <a:rPr lang="zh-CN" altLang="en-US" sz="1600" dirty="0"/>
              <a:t>响应</a:t>
            </a:r>
            <a:r>
              <a:rPr lang="en-US" altLang="zh-CN" sz="1600" dirty="0"/>
              <a:t>——</a:t>
            </a:r>
            <a:r>
              <a:rPr lang="zh-CN" altLang="en-US" sz="1600" dirty="0"/>
              <a:t>优化的闭环。这个闭环是关键，而这个闭环中，所要参与到的各个部门、乃至同部门的各个方向、同个方向上的各个人员，他们的先验知识都是不一样的</a:t>
            </a:r>
            <a:r>
              <a:rPr lang="zh-CN" altLang="en-US" sz="1600" dirty="0" smtClean="0"/>
              <a:t>。</a:t>
            </a:r>
            <a:endParaRPr lang="en-US" altLang="zh-CN" sz="1600" dirty="0" smtClean="0"/>
          </a:p>
          <a:p>
            <a:pPr lvl="1"/>
            <a:r>
              <a:rPr lang="zh-CN" altLang="en-US" sz="1600" dirty="0" smtClean="0"/>
              <a:t>使用</a:t>
            </a:r>
            <a:r>
              <a:rPr lang="zh-CN" altLang="en-US" sz="1600" dirty="0"/>
              <a:t>知识图谱进行展示的本意，是为了结构化地表达知识。从而降低闭环中各个环节的</a:t>
            </a:r>
            <a:r>
              <a:rPr lang="zh-CN" altLang="en-US" sz="1600" dirty="0" smtClean="0"/>
              <a:t>成本（包含沟通成本和现实成本）</a:t>
            </a:r>
            <a:endParaRPr lang="zh-CN" altLang="en-US" sz="16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案例一：开源网络威胁情报应用</a:t>
            </a:r>
            <a:endParaRPr lang="zh-CN" altLang="en-US" dirty="0">
              <a:latin typeface="+mj-ea"/>
              <a:ea typeface="+mj-ea"/>
            </a:endParaRPr>
          </a:p>
        </p:txBody>
      </p:sp>
      <p:sp>
        <p:nvSpPr>
          <p:cNvPr id="3" name="内容占位符 2"/>
          <p:cNvSpPr>
            <a:spLocks noGrp="1"/>
          </p:cNvSpPr>
          <p:nvPr>
            <p:ph idx="1"/>
          </p:nvPr>
        </p:nvSpPr>
        <p:spPr/>
        <p:txBody>
          <a:bodyPr/>
          <a:lstStyle/>
          <a:p>
            <a:r>
              <a:rPr lang="zh-CN" altLang="en-US" sz="2000" dirty="0" smtClean="0"/>
              <a:t>常用</a:t>
            </a:r>
            <a:r>
              <a:rPr lang="en-US" altLang="zh-CN" sz="2000" dirty="0" err="1" smtClean="0"/>
              <a:t>OSInt</a:t>
            </a:r>
            <a:r>
              <a:rPr lang="zh-CN" altLang="en-US" sz="2000" dirty="0" smtClean="0"/>
              <a:t>系统</a:t>
            </a:r>
            <a:r>
              <a:rPr lang="en-US" altLang="zh-CN" sz="2000" dirty="0" smtClean="0"/>
              <a:t>1</a:t>
            </a:r>
            <a:r>
              <a:rPr lang="zh-CN" altLang="en-US" sz="2000" dirty="0" smtClean="0"/>
              <a:t>：</a:t>
            </a:r>
            <a:r>
              <a:rPr lang="en-US" altLang="zh-CN" sz="2000" dirty="0" err="1" smtClean="0"/>
              <a:t>Shodan</a:t>
            </a:r>
            <a:r>
              <a:rPr lang="zh-CN" altLang="en-US" sz="2000" dirty="0"/>
              <a:t>（撒旦</a:t>
            </a:r>
            <a:r>
              <a:rPr lang="zh-CN" altLang="en-US" sz="2000" dirty="0" smtClean="0"/>
              <a:t>），查看暴露在网络的资产</a:t>
            </a:r>
            <a:endParaRPr lang="zh-CN" altLang="en-US" sz="2000" dirty="0"/>
          </a:p>
          <a:p>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188418" name="Picture 2" descr="https://img-blog.csdnimg.cn/20200722082343450.png?x-oss-process=image/watermark,type_ZmFuZ3poZW5naGVpdGk,shadow_10,text_aHR0cHM6Ly9ibG9nLmNzZG4ubmV0L3doYXRkYXk=,size_16,color_FFFFFF,t_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537" y="2132856"/>
            <a:ext cx="8352928" cy="41303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cs typeface="Arial" panose="020B0604020202020204" pitchFamily="34" charset="0"/>
              </a:rPr>
              <a:t>案例</a:t>
            </a:r>
            <a:r>
              <a:rPr lang="zh-CN" altLang="en-US" dirty="0">
                <a:ea typeface="宋体" panose="02010600030101010101" pitchFamily="2" charset="-122"/>
                <a:cs typeface="Arial" panose="020B0604020202020204" pitchFamily="34" charset="0"/>
              </a:rPr>
              <a:t>一：开源网络威胁情报</a:t>
            </a:r>
            <a:r>
              <a:rPr lang="zh-CN" altLang="en-US" dirty="0" smtClean="0">
                <a:ea typeface="宋体" panose="02010600030101010101" pitchFamily="2" charset="-122"/>
                <a:cs typeface="Arial" panose="020B0604020202020204" pitchFamily="34" charset="0"/>
              </a:rPr>
              <a:t>应用</a:t>
            </a:r>
            <a:endParaRPr lang="zh-CN" altLang="en-US" dirty="0"/>
          </a:p>
        </p:txBody>
      </p:sp>
      <p:sp>
        <p:nvSpPr>
          <p:cNvPr id="3" name="内容占位符 2"/>
          <p:cNvSpPr>
            <a:spLocks noGrp="1"/>
          </p:cNvSpPr>
          <p:nvPr>
            <p:ph idx="1"/>
          </p:nvPr>
        </p:nvSpPr>
        <p:spPr/>
        <p:txBody>
          <a:bodyPr/>
          <a:lstStyle/>
          <a:p>
            <a:r>
              <a:rPr lang="zh-CN" altLang="en-US" sz="2000" dirty="0" smtClean="0"/>
              <a:t>常用</a:t>
            </a:r>
            <a:r>
              <a:rPr lang="en-US" altLang="zh-CN" sz="2000" dirty="0" err="1" smtClean="0"/>
              <a:t>OSInt</a:t>
            </a:r>
            <a:r>
              <a:rPr lang="zh-CN" altLang="en-US" sz="2000" dirty="0" smtClean="0"/>
              <a:t>系统</a:t>
            </a:r>
            <a:r>
              <a:rPr lang="en-US" altLang="zh-CN" sz="2000" dirty="0" smtClean="0"/>
              <a:t>2</a:t>
            </a:r>
            <a:r>
              <a:rPr lang="zh-CN" altLang="en-US" sz="2000" dirty="0" smtClean="0"/>
              <a:t>：</a:t>
            </a:r>
            <a:r>
              <a:rPr lang="en-US" altLang="zh-CN" sz="2000" dirty="0" err="1"/>
              <a:t>Spyse</a:t>
            </a:r>
            <a:r>
              <a:rPr lang="zh-CN" altLang="en-US" sz="2000" dirty="0"/>
              <a:t>（间谍）：获取</a:t>
            </a:r>
            <a:r>
              <a:rPr lang="zh-CN" altLang="en-US" sz="2000" dirty="0" smtClean="0"/>
              <a:t>黑客常用</a:t>
            </a:r>
            <a:r>
              <a:rPr lang="zh-CN" altLang="en-US" sz="2000" dirty="0"/>
              <a:t>的技术信息</a:t>
            </a:r>
            <a:endParaRPr lang="zh-CN" altLang="en-US" sz="2000" dirty="0"/>
          </a:p>
          <a:p>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190466" name="Picture 2" descr="https://imgconvert.csdnimg.cn/aHR0cHM6Ly9nZWVrZmxhcmUuY29tL3dwLWNvbnRlbnQvdXBsb2Fkcy8yMDE5LzA5L1NweXNlX2N5YmVyc2VjdXJpdHlfc2VhcmNoX2VuZ2luZS5wbmc?x-oss-process=image/format,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2132856"/>
            <a:ext cx="7093669" cy="41001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cs typeface="Arial" panose="020B0604020202020204" pitchFamily="34" charset="0"/>
              </a:rPr>
              <a:t>案例</a:t>
            </a:r>
            <a:r>
              <a:rPr lang="zh-CN" altLang="en-US" dirty="0">
                <a:ea typeface="宋体" panose="02010600030101010101" pitchFamily="2" charset="-122"/>
                <a:cs typeface="Arial" panose="020B0604020202020204" pitchFamily="34" charset="0"/>
              </a:rPr>
              <a:t>一：开源网络威胁情报应用</a:t>
            </a:r>
            <a:endParaRPr lang="zh-CN" altLang="en-US" dirty="0"/>
          </a:p>
        </p:txBody>
      </p:sp>
      <p:sp>
        <p:nvSpPr>
          <p:cNvPr id="3" name="内容占位符 2"/>
          <p:cNvSpPr>
            <a:spLocks noGrp="1"/>
          </p:cNvSpPr>
          <p:nvPr>
            <p:ph idx="1"/>
          </p:nvPr>
        </p:nvSpPr>
        <p:spPr/>
        <p:txBody>
          <a:bodyPr/>
          <a:lstStyle/>
          <a:p>
            <a:r>
              <a:rPr lang="zh-CN" altLang="en-US" sz="2000" dirty="0" smtClean="0"/>
              <a:t>常用</a:t>
            </a:r>
            <a:r>
              <a:rPr lang="en-US" altLang="zh-CN" sz="2000" dirty="0" err="1" smtClean="0"/>
              <a:t>OSInt</a:t>
            </a:r>
            <a:r>
              <a:rPr lang="zh-CN" altLang="en-US" sz="2000" dirty="0" smtClean="0"/>
              <a:t>系统</a:t>
            </a:r>
            <a:r>
              <a:rPr lang="en-US" altLang="zh-CN" sz="2000" dirty="0" smtClean="0"/>
              <a:t>3</a:t>
            </a:r>
            <a:r>
              <a:rPr lang="zh-CN" altLang="en-US" sz="2000" dirty="0" smtClean="0"/>
              <a:t>：</a:t>
            </a:r>
            <a:r>
              <a:rPr lang="en-US" altLang="zh-CN" sz="2000" dirty="0"/>
              <a:t>Google </a:t>
            </a:r>
            <a:r>
              <a:rPr lang="en-US" altLang="zh-CN" sz="2000" dirty="0" smtClean="0"/>
              <a:t>Dorks</a:t>
            </a:r>
            <a:r>
              <a:rPr lang="zh-CN" altLang="en-US" sz="2000" dirty="0" smtClean="0"/>
              <a:t>：使用运算符</a:t>
            </a:r>
            <a:r>
              <a:rPr lang="en-US" altLang="zh-CN" sz="2000" dirty="0" smtClean="0"/>
              <a:t>Google</a:t>
            </a:r>
            <a:r>
              <a:rPr lang="zh-CN" altLang="en-US" sz="2000" dirty="0" smtClean="0"/>
              <a:t>搜索信息</a:t>
            </a:r>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195586" name="Picture 2" descr="https://imgconvert.csdnimg.cn/aHR0cHM6Ly9nZWVrZmxhcmUuY29tL3dwLWNvbnRlbnQvdXBsb2Fkcy8yMDE5LzA4L0NhcHR1cmUzLnBuZw?x-oss-process=image/format,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771" y="2132857"/>
            <a:ext cx="6885581" cy="41654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cs typeface="Arial" panose="020B0604020202020204" pitchFamily="34" charset="0"/>
              </a:rPr>
              <a:t>案例</a:t>
            </a:r>
            <a:r>
              <a:rPr lang="zh-CN" altLang="en-US" dirty="0">
                <a:ea typeface="宋体" panose="02010600030101010101" pitchFamily="2" charset="-122"/>
                <a:cs typeface="Arial" panose="020B0604020202020204" pitchFamily="34" charset="0"/>
              </a:rPr>
              <a:t>一：开源网络威胁情报应用</a:t>
            </a:r>
            <a:endParaRPr lang="zh-CN" altLang="en-US" dirty="0"/>
          </a:p>
        </p:txBody>
      </p:sp>
      <p:sp>
        <p:nvSpPr>
          <p:cNvPr id="3" name="内容占位符 2"/>
          <p:cNvSpPr>
            <a:spLocks noGrp="1"/>
          </p:cNvSpPr>
          <p:nvPr>
            <p:ph idx="1"/>
          </p:nvPr>
        </p:nvSpPr>
        <p:spPr/>
        <p:txBody>
          <a:bodyPr/>
          <a:lstStyle/>
          <a:p>
            <a:r>
              <a:rPr lang="zh-CN" altLang="en-US" sz="2000" dirty="0" smtClean="0"/>
              <a:t>常用</a:t>
            </a:r>
            <a:r>
              <a:rPr lang="en-US" altLang="zh-CN" sz="2000" dirty="0" err="1" smtClean="0"/>
              <a:t>OSInt</a:t>
            </a:r>
            <a:r>
              <a:rPr lang="zh-CN" altLang="en-US" sz="2000" dirty="0" smtClean="0"/>
              <a:t>系统</a:t>
            </a:r>
            <a:r>
              <a:rPr lang="en-US" altLang="zh-CN" sz="2000" dirty="0" smtClean="0"/>
              <a:t>4</a:t>
            </a:r>
            <a:r>
              <a:rPr lang="zh-CN" altLang="en-US" sz="2000" dirty="0" smtClean="0"/>
              <a:t>：</a:t>
            </a:r>
            <a:r>
              <a:rPr lang="en-US" altLang="zh-CN" sz="2000" dirty="0" err="1" smtClean="0"/>
              <a:t>Maltego</a:t>
            </a:r>
            <a:r>
              <a:rPr lang="en-US" altLang="zh-CN" sz="2000" dirty="0"/>
              <a:t>(</a:t>
            </a:r>
            <a:r>
              <a:rPr lang="zh-CN" altLang="en-US" sz="2000" dirty="0" smtClean="0"/>
              <a:t>马尔特戈</a:t>
            </a:r>
            <a:r>
              <a:rPr lang="en-US" altLang="zh-CN" sz="2000" dirty="0"/>
              <a:t>)</a:t>
            </a:r>
            <a:r>
              <a:rPr lang="zh-CN" altLang="en-US" sz="2000" dirty="0" smtClean="0"/>
              <a:t>：</a:t>
            </a:r>
            <a:r>
              <a:rPr lang="zh-CN" altLang="en-US" sz="2000" dirty="0"/>
              <a:t>跟踪互联网上每个实体的足迹</a:t>
            </a:r>
            <a:endParaRPr lang="zh-CN" altLang="en-US" sz="2000" dirty="0"/>
          </a:p>
          <a:p>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194564" name="Picture 4" descr="https://imgconvert.csdnimg.cn/aHR0cHM6Ly9nZWVrZmxhcmUuY29tL3dwLWNvbnRlbnQvdXBsb2Fkcy8yMDE5LzA4L3Bhc3RlZC1pbWFnZS0wLnBuZw?x-oss-process=image/format,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2418" y="2375494"/>
            <a:ext cx="8325555" cy="3933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cs typeface="Arial" panose="020B0604020202020204" pitchFamily="34" charset="0"/>
              </a:rPr>
              <a:t>案例</a:t>
            </a:r>
            <a:r>
              <a:rPr lang="zh-CN" altLang="en-US" dirty="0">
                <a:ea typeface="宋体" panose="02010600030101010101" pitchFamily="2" charset="-122"/>
                <a:cs typeface="Arial" panose="020B0604020202020204" pitchFamily="34" charset="0"/>
              </a:rPr>
              <a:t>一：开源网络威胁情报应用</a:t>
            </a:r>
            <a:endParaRPr lang="zh-CN" altLang="en-US" dirty="0"/>
          </a:p>
        </p:txBody>
      </p:sp>
      <p:sp>
        <p:nvSpPr>
          <p:cNvPr id="3" name="内容占位符 2"/>
          <p:cNvSpPr>
            <a:spLocks noGrp="1"/>
          </p:cNvSpPr>
          <p:nvPr>
            <p:ph idx="1"/>
          </p:nvPr>
        </p:nvSpPr>
        <p:spPr/>
        <p:txBody>
          <a:bodyPr/>
          <a:lstStyle/>
          <a:p>
            <a:r>
              <a:rPr lang="zh-CN" altLang="en-US" sz="2000" dirty="0" smtClean="0"/>
              <a:t>常用</a:t>
            </a:r>
            <a:r>
              <a:rPr lang="en-US" altLang="zh-CN" sz="2000" dirty="0" err="1" smtClean="0"/>
              <a:t>OSInt</a:t>
            </a:r>
            <a:r>
              <a:rPr lang="zh-CN" altLang="en-US" sz="2000" dirty="0" smtClean="0"/>
              <a:t>系统</a:t>
            </a:r>
            <a:r>
              <a:rPr lang="en-US" altLang="zh-CN" sz="2000" dirty="0" smtClean="0"/>
              <a:t>5</a:t>
            </a:r>
            <a:r>
              <a:rPr lang="zh-CN" altLang="en-US" sz="2000" dirty="0" smtClean="0"/>
              <a:t>：</a:t>
            </a:r>
            <a:r>
              <a:rPr lang="en-US" altLang="zh-CN" sz="2000" dirty="0" err="1" smtClean="0"/>
              <a:t>TheHarvester</a:t>
            </a:r>
            <a:r>
              <a:rPr lang="zh-CN" altLang="en-US" sz="2000" dirty="0"/>
              <a:t>（收割者）</a:t>
            </a:r>
            <a:endParaRPr lang="zh-CN" altLang="en-US" sz="2000" dirty="0"/>
          </a:p>
          <a:p>
            <a:r>
              <a:rPr lang="zh-CN" altLang="en-US" sz="2000" dirty="0"/>
              <a:t>可</a:t>
            </a:r>
            <a:r>
              <a:rPr lang="zh-CN" altLang="en-US" sz="2000" dirty="0" smtClean="0"/>
              <a:t>从</a:t>
            </a:r>
            <a:r>
              <a:rPr lang="zh-CN" altLang="en-US" sz="2000" dirty="0"/>
              <a:t>各种公共数据中查找电子</a:t>
            </a:r>
            <a:r>
              <a:rPr lang="zh-CN" altLang="en-US" sz="2000" dirty="0" smtClean="0"/>
              <a:t>邮</a:t>
            </a:r>
            <a:br>
              <a:rPr lang="en-US" altLang="zh-CN" sz="2000" dirty="0" smtClean="0"/>
            </a:br>
            <a:r>
              <a:rPr lang="zh-CN" altLang="en-US" sz="2000" dirty="0" smtClean="0"/>
              <a:t>件</a:t>
            </a:r>
            <a:r>
              <a:rPr lang="zh-CN" altLang="en-US" sz="2000" dirty="0"/>
              <a:t>，子域，</a:t>
            </a:r>
            <a:r>
              <a:rPr lang="en-US" altLang="zh-CN" sz="2000" dirty="0"/>
              <a:t>IP</a:t>
            </a:r>
            <a:r>
              <a:rPr lang="zh-CN" altLang="en-US" sz="2000" dirty="0"/>
              <a:t>等的绝佳工具</a:t>
            </a:r>
            <a:r>
              <a:rPr lang="zh-CN" altLang="en-US" sz="2000" dirty="0" smtClean="0"/>
              <a:t>。</a:t>
            </a:r>
            <a:endParaRPr lang="en-US" altLang="zh-CN" sz="2000" dirty="0" smtClean="0"/>
          </a:p>
          <a:p>
            <a:r>
              <a:rPr lang="zh-CN" altLang="fi-FI" sz="2000" dirty="0"/>
              <a:t>也可在</a:t>
            </a:r>
            <a:r>
              <a:rPr lang="fi-FI" altLang="zh-CN" sz="2000" dirty="0"/>
              <a:t>Kali Linux</a:t>
            </a:r>
            <a:r>
              <a:rPr lang="zh-CN" altLang="fi-FI" sz="2000" dirty="0"/>
              <a:t>上</a:t>
            </a:r>
            <a:r>
              <a:rPr lang="zh-CN" altLang="fi-FI" sz="2000" dirty="0" smtClean="0"/>
              <a:t>使用</a:t>
            </a:r>
            <a:endParaRPr lang="zh-CN" altLang="en-US" sz="2000" dirty="0"/>
          </a:p>
          <a:p>
            <a:r>
              <a:rPr lang="zh-CN" altLang="en-US" sz="2000" dirty="0" smtClean="0"/>
              <a:t>使用</a:t>
            </a:r>
            <a:r>
              <a:rPr lang="en-US" altLang="zh-CN" sz="2000" dirty="0" err="1"/>
              <a:t>DNSdumpster</a:t>
            </a:r>
            <a:r>
              <a:rPr lang="zh-CN" altLang="en-US" sz="2000" dirty="0"/>
              <a:t>查找</a:t>
            </a:r>
            <a:r>
              <a:rPr lang="zh-CN" altLang="en-US" sz="2000" dirty="0" smtClean="0"/>
              <a:t>子域：</a:t>
            </a:r>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5" name="图片 4"/>
          <p:cNvPicPr>
            <a:picLocks noChangeAspect="1"/>
          </p:cNvPicPr>
          <p:nvPr/>
        </p:nvPicPr>
        <p:blipFill>
          <a:blip r:embed="rId1"/>
          <a:stretch>
            <a:fillRect/>
          </a:stretch>
        </p:blipFill>
        <p:spPr>
          <a:xfrm>
            <a:off x="4788024" y="2149349"/>
            <a:ext cx="3881287" cy="4051426"/>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cs typeface="Arial" panose="020B0604020202020204" pitchFamily="34" charset="0"/>
              </a:rPr>
              <a:t>案例</a:t>
            </a:r>
            <a:r>
              <a:rPr lang="zh-CN" altLang="en-US" dirty="0">
                <a:ea typeface="宋体" panose="02010600030101010101" pitchFamily="2" charset="-122"/>
                <a:cs typeface="Arial" panose="020B0604020202020204" pitchFamily="34" charset="0"/>
              </a:rPr>
              <a:t>一：开源网络威胁情报应用</a:t>
            </a:r>
            <a:endParaRPr lang="zh-CN" altLang="en-US" dirty="0"/>
          </a:p>
        </p:txBody>
      </p:sp>
      <p:sp>
        <p:nvSpPr>
          <p:cNvPr id="3" name="内容占位符 2"/>
          <p:cNvSpPr>
            <a:spLocks noGrp="1"/>
          </p:cNvSpPr>
          <p:nvPr>
            <p:ph idx="1"/>
          </p:nvPr>
        </p:nvSpPr>
        <p:spPr/>
        <p:txBody>
          <a:bodyPr/>
          <a:lstStyle/>
          <a:p>
            <a:r>
              <a:rPr lang="zh-CN" altLang="en-US" sz="2000" dirty="0" smtClean="0"/>
              <a:t>常用</a:t>
            </a:r>
            <a:r>
              <a:rPr lang="en-US" altLang="zh-CN" sz="2000" dirty="0" err="1" smtClean="0"/>
              <a:t>OSInt</a:t>
            </a:r>
            <a:r>
              <a:rPr lang="zh-CN" altLang="en-US" sz="2000" dirty="0" smtClean="0"/>
              <a:t>系统</a:t>
            </a:r>
            <a:r>
              <a:rPr lang="en-US" altLang="zh-CN" sz="2000" dirty="0" smtClean="0"/>
              <a:t>6</a:t>
            </a:r>
            <a:r>
              <a:rPr lang="zh-CN" altLang="en-US" sz="2000" dirty="0" smtClean="0"/>
              <a:t>：</a:t>
            </a:r>
            <a:r>
              <a:rPr lang="en-US" altLang="zh-CN" sz="2000" dirty="0"/>
              <a:t>Recon-Ng</a:t>
            </a:r>
            <a:r>
              <a:rPr lang="zh-CN" altLang="en-US" sz="2000" dirty="0"/>
              <a:t>（侦察）</a:t>
            </a:r>
            <a:endParaRPr lang="zh-CN" altLang="en-US" sz="2000" dirty="0"/>
          </a:p>
          <a:p>
            <a:r>
              <a:rPr lang="zh-TW" altLang="en-US" sz="2000" dirty="0" smtClean="0"/>
              <a:t>开源、可扩充、以</a:t>
            </a:r>
            <a:r>
              <a:rPr lang="en-US" altLang="zh-TW" sz="2000" dirty="0" smtClean="0"/>
              <a:t>Python</a:t>
            </a:r>
            <a:r>
              <a:rPr lang="zh-TW" altLang="en-US" sz="2000" dirty="0" smtClean="0"/>
              <a:t>撰</a:t>
            </a:r>
            <a:br>
              <a:rPr lang="en-US" altLang="zh-TW" sz="2000" dirty="0" smtClean="0"/>
            </a:br>
            <a:r>
              <a:rPr lang="zh-TW" altLang="en-US" sz="2000" dirty="0" smtClean="0"/>
              <a:t>写的</a:t>
            </a:r>
            <a:r>
              <a:rPr lang="zh-CN" altLang="en-US" sz="2000" dirty="0" smtClean="0"/>
              <a:t>开源情报</a:t>
            </a:r>
            <a:r>
              <a:rPr lang="zh-TW" altLang="en-US" sz="2000" dirty="0" smtClean="0"/>
              <a:t>收集工具</a:t>
            </a:r>
            <a:endParaRPr lang="en-US" altLang="zh-TW" sz="2000" dirty="0" smtClean="0"/>
          </a:p>
          <a:p>
            <a:r>
              <a:rPr lang="zh-TW" altLang="en-US" sz="2000" dirty="0" smtClean="0"/>
              <a:t>被动式的信息收集，来获取</a:t>
            </a:r>
            <a:br>
              <a:rPr lang="en-US" altLang="zh-TW" sz="2000" dirty="0" smtClean="0"/>
            </a:br>
            <a:r>
              <a:rPr lang="zh-TW" altLang="en-US" sz="2000" dirty="0" smtClean="0"/>
              <a:t>目标的开源情报，可以取得</a:t>
            </a:r>
            <a:br>
              <a:rPr lang="en-US" altLang="zh-TW" sz="2000" dirty="0" smtClean="0"/>
            </a:br>
            <a:r>
              <a:rPr lang="zh-TW" altLang="en-US" sz="2000" dirty="0" smtClean="0"/>
              <a:t>如</a:t>
            </a:r>
            <a:r>
              <a:rPr lang="en-US" altLang="zh-TW" sz="2000" dirty="0" smtClean="0"/>
              <a:t>IP</a:t>
            </a:r>
            <a:r>
              <a:rPr lang="zh-TW" altLang="en-US" sz="2000" dirty="0" smtClean="0"/>
              <a:t>地址、邮件、用户等等</a:t>
            </a:r>
            <a:br>
              <a:rPr lang="en-US" altLang="zh-TW" sz="2000" dirty="0" smtClean="0"/>
            </a:br>
            <a:r>
              <a:rPr lang="zh-TW" altLang="en-US" sz="2000" dirty="0" smtClean="0"/>
              <a:t>信息</a:t>
            </a:r>
            <a:endParaRPr lang="en-US" altLang="zh-TW" sz="2000" dirty="0" smtClean="0"/>
          </a:p>
          <a:p>
            <a:r>
              <a:rPr lang="zh-CN" altLang="en-US" sz="2000" dirty="0" smtClean="0"/>
              <a:t>提供模块化方法</a:t>
            </a:r>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5" name="图片 4"/>
          <p:cNvPicPr>
            <a:picLocks noChangeAspect="1"/>
          </p:cNvPicPr>
          <p:nvPr/>
        </p:nvPicPr>
        <p:blipFill>
          <a:blip r:embed="rId1"/>
          <a:stretch>
            <a:fillRect/>
          </a:stretch>
        </p:blipFill>
        <p:spPr>
          <a:xfrm>
            <a:off x="4499992" y="2136546"/>
            <a:ext cx="4035691" cy="410461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cs typeface="Arial" panose="020B0604020202020204" pitchFamily="34" charset="0"/>
              </a:rPr>
              <a:t>8</a:t>
            </a:r>
            <a:r>
              <a:rPr lang="en-US" altLang="zh-CN" dirty="0" smtClean="0">
                <a:ea typeface="宋体" panose="02010600030101010101" pitchFamily="2" charset="-122"/>
                <a:cs typeface="Arial" panose="020B0604020202020204" pitchFamily="34" charset="0"/>
              </a:rPr>
              <a:t>.1 </a:t>
            </a:r>
            <a:r>
              <a:rPr lang="zh-CN" altLang="en-US" dirty="0">
                <a:ea typeface="宋体" panose="02010600030101010101" pitchFamily="2" charset="-122"/>
                <a:cs typeface="Arial" panose="020B0604020202020204" pitchFamily="34" charset="0"/>
              </a:rPr>
              <a:t>开源情报的基本概念</a:t>
            </a:r>
            <a:endParaRPr lang="zh-CN" altLang="en-US" dirty="0"/>
          </a:p>
        </p:txBody>
      </p:sp>
      <p:sp>
        <p:nvSpPr>
          <p:cNvPr id="3" name="内容占位符 2"/>
          <p:cNvSpPr>
            <a:spLocks noGrp="1"/>
          </p:cNvSpPr>
          <p:nvPr>
            <p:ph idx="1"/>
          </p:nvPr>
        </p:nvSpPr>
        <p:spPr>
          <a:xfrm>
            <a:off x="566738" y="1752600"/>
            <a:ext cx="4463114" cy="4267200"/>
          </a:xfrm>
        </p:spPr>
        <p:txBody>
          <a:bodyPr/>
          <a:lstStyle/>
          <a:p>
            <a:r>
              <a:rPr lang="en-US" altLang="zh-CN" sz="2000" dirty="0"/>
              <a:t>2007</a:t>
            </a:r>
            <a:r>
              <a:rPr lang="zh-CN" altLang="en-US" sz="2000" dirty="0"/>
              <a:t>年</a:t>
            </a:r>
            <a:r>
              <a:rPr lang="en-US" altLang="zh-CN" sz="2000" dirty="0"/>
              <a:t>3</a:t>
            </a:r>
            <a:r>
              <a:rPr lang="zh-CN" altLang="en-US" sz="2000" dirty="0"/>
              <a:t>月，美国海军部情报局发布了</a:t>
            </a:r>
            <a:r>
              <a:rPr lang="en-US" altLang="zh-CN" sz="2000" dirty="0"/>
              <a:t>《</a:t>
            </a:r>
            <a:r>
              <a:rPr lang="zh-CN" altLang="en-US" sz="2000" dirty="0"/>
              <a:t>中国海军</a:t>
            </a:r>
            <a:r>
              <a:rPr lang="en-US" altLang="zh-CN" sz="2000" dirty="0"/>
              <a:t>2007》</a:t>
            </a:r>
            <a:r>
              <a:rPr lang="zh-CN" altLang="en-US" sz="2000" dirty="0"/>
              <a:t>内部手册，其内容主要来自</a:t>
            </a:r>
            <a:r>
              <a:rPr lang="en-US" altLang="zh-CN" sz="2000" dirty="0"/>
              <a:t>China’s Maritime Strategy</a:t>
            </a:r>
            <a:r>
              <a:rPr lang="en-US" altLang="zh-CN" sz="2000" dirty="0" smtClean="0"/>
              <a:t>, The </a:t>
            </a:r>
            <a:r>
              <a:rPr lang="en-US" altLang="zh-CN" sz="2000" dirty="0"/>
              <a:t>Great Wall at Sea: China’s Navy Enters the Twenty-First Century</a:t>
            </a:r>
            <a:r>
              <a:rPr lang="zh-CN" altLang="en-US" sz="2000" dirty="0"/>
              <a:t>，</a:t>
            </a:r>
            <a:r>
              <a:rPr lang="en-US" altLang="zh-CN" sz="2000" dirty="0"/>
              <a:t>《</a:t>
            </a:r>
            <a:r>
              <a:rPr lang="zh-CN" altLang="en-US" sz="2000" dirty="0"/>
              <a:t>中国国防白皮书</a:t>
            </a:r>
            <a:r>
              <a:rPr lang="en-US" altLang="zh-CN" sz="2000" dirty="0"/>
              <a:t>》《</a:t>
            </a:r>
            <a:r>
              <a:rPr lang="zh-CN" altLang="en-US" sz="2000" dirty="0"/>
              <a:t>中国海军百科全书</a:t>
            </a:r>
            <a:r>
              <a:rPr lang="en-US" altLang="zh-CN" sz="2000" dirty="0"/>
              <a:t>》《</a:t>
            </a:r>
            <a:r>
              <a:rPr lang="zh-CN" altLang="en-US" sz="2000" dirty="0"/>
              <a:t>海军大辞典</a:t>
            </a:r>
            <a:r>
              <a:rPr lang="en-US" altLang="zh-CN" sz="2000" dirty="0"/>
              <a:t>》</a:t>
            </a:r>
            <a:r>
              <a:rPr lang="zh-CN" altLang="en-US" sz="2000" dirty="0"/>
              <a:t>等国内外出版的公开</a:t>
            </a:r>
            <a:r>
              <a:rPr lang="zh-CN" altLang="en-US" sz="2000" dirty="0" smtClean="0"/>
              <a:t>资料</a:t>
            </a:r>
            <a:endParaRPr lang="en-US" altLang="zh-CN" sz="2000" dirty="0" smtClean="0"/>
          </a:p>
          <a:p>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29852" y="1556792"/>
            <a:ext cx="4096388" cy="5301208"/>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cs typeface="Arial" panose="020B0604020202020204" pitchFamily="34" charset="0"/>
              </a:rPr>
              <a:t>案例</a:t>
            </a:r>
            <a:r>
              <a:rPr lang="zh-CN" altLang="en-US" dirty="0">
                <a:ea typeface="宋体" panose="02010600030101010101" pitchFamily="2" charset="-122"/>
                <a:cs typeface="Arial" panose="020B0604020202020204" pitchFamily="34" charset="0"/>
              </a:rPr>
              <a:t>一：开源网络威胁情报应用</a:t>
            </a:r>
            <a:endParaRPr lang="zh-CN" altLang="en-US" dirty="0"/>
          </a:p>
        </p:txBody>
      </p:sp>
      <p:sp>
        <p:nvSpPr>
          <p:cNvPr id="3" name="内容占位符 2"/>
          <p:cNvSpPr>
            <a:spLocks noGrp="1"/>
          </p:cNvSpPr>
          <p:nvPr>
            <p:ph idx="1"/>
          </p:nvPr>
        </p:nvSpPr>
        <p:spPr/>
        <p:txBody>
          <a:bodyPr/>
          <a:lstStyle/>
          <a:p>
            <a:r>
              <a:rPr lang="zh-CN" altLang="en-US" sz="2000" dirty="0" smtClean="0"/>
              <a:t>常用</a:t>
            </a:r>
            <a:r>
              <a:rPr lang="en-US" altLang="zh-CN" sz="2000" dirty="0" err="1" smtClean="0"/>
              <a:t>OSInt</a:t>
            </a:r>
            <a:r>
              <a:rPr lang="zh-CN" altLang="en-US" sz="2000" dirty="0" smtClean="0"/>
              <a:t>系统</a:t>
            </a:r>
            <a:r>
              <a:rPr lang="en-US" altLang="zh-CN" sz="2000" dirty="0" smtClean="0"/>
              <a:t>7</a:t>
            </a:r>
            <a:r>
              <a:rPr lang="zh-CN" altLang="en-US" sz="2000" dirty="0" smtClean="0"/>
              <a:t>：</a:t>
            </a:r>
            <a:r>
              <a:rPr lang="en-US" altLang="zh-CN" sz="2000" dirty="0" err="1"/>
              <a:t>SpiderFoot</a:t>
            </a:r>
            <a:r>
              <a:rPr lang="zh-CN" altLang="en-US" sz="2000" dirty="0"/>
              <a:t>（蜘蛛脚）</a:t>
            </a:r>
            <a:endParaRPr lang="zh-CN" altLang="en-US" sz="2000" dirty="0"/>
          </a:p>
          <a:p>
            <a:r>
              <a:rPr lang="zh-CN" altLang="en-US" sz="2000" dirty="0"/>
              <a:t>可用于</a:t>
            </a:r>
            <a:r>
              <a:rPr lang="en-US" altLang="zh-CN" sz="2000" dirty="0"/>
              <a:t>Linux</a:t>
            </a:r>
            <a:r>
              <a:rPr lang="zh-CN" altLang="en-US" sz="2000" dirty="0" smtClean="0"/>
              <a:t>和</a:t>
            </a:r>
            <a:br>
              <a:rPr lang="en-US" altLang="zh-CN" sz="2000" dirty="0" smtClean="0"/>
            </a:br>
            <a:r>
              <a:rPr lang="en-US" altLang="zh-CN" sz="2000" dirty="0" smtClean="0"/>
              <a:t>Windows</a:t>
            </a:r>
            <a:r>
              <a:rPr lang="zh-CN" altLang="en-US" sz="2000" dirty="0"/>
              <a:t>的开</a:t>
            </a:r>
            <a:r>
              <a:rPr lang="zh-CN" altLang="en-US" sz="2000" dirty="0" smtClean="0"/>
              <a:t>源</a:t>
            </a:r>
            <a:br>
              <a:rPr lang="en-US" altLang="zh-CN" sz="2000" dirty="0" smtClean="0"/>
            </a:br>
            <a:r>
              <a:rPr lang="zh-CN" altLang="en-US" sz="2000" dirty="0" smtClean="0"/>
              <a:t>侦察工具</a:t>
            </a:r>
            <a:endParaRPr lang="en-US" altLang="zh-CN" sz="2000" dirty="0" smtClean="0"/>
          </a:p>
          <a:p>
            <a:r>
              <a:rPr lang="zh-CN" altLang="en-US" sz="2000" dirty="0" smtClean="0"/>
              <a:t>自动使用超过</a:t>
            </a:r>
            <a:r>
              <a:rPr lang="en-US" altLang="zh-CN" sz="2000" dirty="0" smtClean="0"/>
              <a:t>100</a:t>
            </a:r>
            <a:r>
              <a:rPr lang="zh-CN" altLang="en-US" sz="2000" dirty="0" smtClean="0"/>
              <a:t>个</a:t>
            </a:r>
            <a:br>
              <a:rPr lang="en-US" altLang="zh-CN" sz="2000" dirty="0" smtClean="0"/>
            </a:br>
            <a:r>
              <a:rPr lang="zh-CN" altLang="en-US" sz="2000" dirty="0" smtClean="0"/>
              <a:t>开源情报来源查询</a:t>
            </a:r>
            <a:br>
              <a:rPr lang="en-US" altLang="zh-CN" sz="2000" dirty="0" smtClean="0"/>
            </a:br>
            <a:r>
              <a:rPr lang="zh-CN" altLang="en-US" sz="2000" dirty="0"/>
              <a:t>获得有关电子邮件</a:t>
            </a:r>
            <a:r>
              <a:rPr lang="zh-CN" altLang="en-US" sz="2000" dirty="0" smtClean="0"/>
              <a:t>，</a:t>
            </a:r>
            <a:br>
              <a:rPr lang="en-US" altLang="zh-CN" sz="2000" dirty="0" smtClean="0"/>
            </a:br>
            <a:r>
              <a:rPr lang="zh-CN" altLang="en-US" sz="2000" dirty="0" smtClean="0"/>
              <a:t>名称</a:t>
            </a:r>
            <a:r>
              <a:rPr lang="zh-CN" altLang="en-US" sz="2000" dirty="0"/>
              <a:t>，</a:t>
            </a:r>
            <a:r>
              <a:rPr lang="en-US" altLang="zh-CN" sz="2000" dirty="0"/>
              <a:t>IP</a:t>
            </a:r>
            <a:r>
              <a:rPr lang="zh-CN" altLang="en-US" sz="2000" dirty="0"/>
              <a:t>地址，</a:t>
            </a:r>
            <a:r>
              <a:rPr lang="zh-CN" altLang="en-US" sz="2000" dirty="0" smtClean="0"/>
              <a:t>域</a:t>
            </a:r>
            <a:br>
              <a:rPr lang="en-US" altLang="zh-CN" sz="2000" dirty="0" smtClean="0"/>
            </a:br>
            <a:r>
              <a:rPr lang="zh-CN" altLang="en-US" sz="2000" dirty="0" smtClean="0"/>
              <a:t>名等信息</a:t>
            </a:r>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191490" name="Picture 2" descr="https://img-blog.csdnimg.cn/20200722082516419.jpg?x-oss-process=image/watermark,type_ZmFuZ3poZW5naGVpdGk,shadow_10,text_aHR0cHM6Ly9ibG9nLmNzZG4ubmV0L3doYXRkYXk=,size_16,color_FFFFFF,t_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19872" y="2060848"/>
            <a:ext cx="4426669" cy="42053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cs typeface="Arial" panose="020B0604020202020204" pitchFamily="34" charset="0"/>
              </a:rPr>
              <a:t>案例</a:t>
            </a:r>
            <a:r>
              <a:rPr lang="zh-CN" altLang="en-US" dirty="0">
                <a:ea typeface="宋体" panose="02010600030101010101" pitchFamily="2" charset="-122"/>
                <a:cs typeface="Arial" panose="020B0604020202020204" pitchFamily="34" charset="0"/>
              </a:rPr>
              <a:t>一：开源网络威胁情报应用</a:t>
            </a:r>
            <a:endParaRPr lang="zh-CN" altLang="en-US" dirty="0"/>
          </a:p>
        </p:txBody>
      </p:sp>
      <p:sp>
        <p:nvSpPr>
          <p:cNvPr id="3" name="内容占位符 2"/>
          <p:cNvSpPr>
            <a:spLocks noGrp="1"/>
          </p:cNvSpPr>
          <p:nvPr>
            <p:ph idx="1"/>
          </p:nvPr>
        </p:nvSpPr>
        <p:spPr/>
        <p:txBody>
          <a:bodyPr/>
          <a:lstStyle/>
          <a:p>
            <a:r>
              <a:rPr lang="zh-CN" altLang="en-US" sz="2000" dirty="0" smtClean="0"/>
              <a:t>常用</a:t>
            </a:r>
            <a:r>
              <a:rPr lang="en-US" altLang="zh-CN" sz="2000" dirty="0" err="1" smtClean="0"/>
              <a:t>OSInt</a:t>
            </a:r>
            <a:r>
              <a:rPr lang="zh-CN" altLang="en-US" sz="2000" dirty="0" smtClean="0"/>
              <a:t>系统</a:t>
            </a:r>
            <a:r>
              <a:rPr lang="en-US" altLang="zh-CN" sz="2000" dirty="0" smtClean="0"/>
              <a:t>8</a:t>
            </a:r>
            <a:r>
              <a:rPr lang="zh-CN" altLang="en-US" sz="2000" dirty="0" smtClean="0"/>
              <a:t>：</a:t>
            </a:r>
            <a:r>
              <a:rPr lang="en-US" altLang="zh-CN" sz="2000" dirty="0"/>
              <a:t>Creepy</a:t>
            </a:r>
            <a:r>
              <a:rPr lang="zh-CN" altLang="en-US" sz="2000" dirty="0"/>
              <a:t>（爬行）：开源地理定位智能工具</a:t>
            </a:r>
            <a:endParaRPr lang="zh-CN" altLang="en-US" sz="2000" dirty="0"/>
          </a:p>
          <a:p>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189442" name="Picture 2" descr="https://img-blog.csdnimg.cn/20200722082524232.png?x-oss-process=image/watermark,type_ZmFuZ3poZW5naGVpdGk,shadow_10,text_aHR0cHM6Ly9ibG9nLmNzZG4ubmV0L3doYXRkYXk=,size_16,color_FFFFFF,t_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9" y="2121472"/>
            <a:ext cx="7200799" cy="4169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a:t>
            </a:r>
            <a:r>
              <a:rPr lang="zh-CN" altLang="en-US" dirty="0">
                <a:latin typeface="+mj-ea"/>
                <a:ea typeface="+mj-ea"/>
              </a:rPr>
              <a:t>二</a:t>
            </a:r>
            <a:r>
              <a:rPr lang="zh-CN" altLang="en-US" dirty="0" smtClean="0">
                <a:latin typeface="+mj-ea"/>
                <a:ea typeface="+mj-ea"/>
              </a:rPr>
              <a:t>：</a:t>
            </a:r>
            <a:r>
              <a:rPr lang="zh-CN" altLang="en-US" dirty="0">
                <a:latin typeface="+mj-ea"/>
                <a:ea typeface="+mj-ea"/>
              </a:rPr>
              <a:t>区</a:t>
            </a:r>
            <a:r>
              <a:rPr lang="zh-CN" altLang="en-US" dirty="0" smtClean="0">
                <a:latin typeface="+mj-ea"/>
                <a:ea typeface="+mj-ea"/>
              </a:rPr>
              <a:t>块链开源情报分析</a:t>
            </a:r>
            <a:endParaRPr lang="zh-CN" altLang="en-US" dirty="0">
              <a:latin typeface="+mj-ea"/>
              <a:ea typeface="+mj-ea"/>
            </a:endParaRPr>
          </a:p>
        </p:txBody>
      </p:sp>
      <p:sp>
        <p:nvSpPr>
          <p:cNvPr id="3" name="内容占位符 2"/>
          <p:cNvSpPr>
            <a:spLocks noGrp="1"/>
          </p:cNvSpPr>
          <p:nvPr>
            <p:ph idx="1"/>
          </p:nvPr>
        </p:nvSpPr>
        <p:spPr>
          <a:xfrm>
            <a:off x="566786" y="1268760"/>
            <a:ext cx="8253685" cy="4267200"/>
          </a:xfrm>
        </p:spPr>
        <p:txBody>
          <a:bodyPr/>
          <a:lstStyle/>
          <a:p>
            <a:r>
              <a:rPr lang="zh-CN" altLang="en-US" sz="2000" dirty="0" smtClean="0"/>
              <a:t>暗</a:t>
            </a:r>
            <a:r>
              <a:rPr lang="zh-CN" altLang="en-US" sz="2000" dirty="0"/>
              <a:t>网：一般情况下访问不到，必须通过特殊途径才能进入的</a:t>
            </a:r>
            <a:r>
              <a:rPr lang="zh-CN" altLang="en-US" sz="2000" dirty="0" smtClean="0"/>
              <a:t>网络</a:t>
            </a:r>
            <a:endParaRPr lang="en-US" altLang="zh-CN" sz="2000" dirty="0"/>
          </a:p>
          <a:p>
            <a:pPr lvl="1"/>
            <a:r>
              <a:rPr lang="zh-CN" altLang="en-US" sz="1600" dirty="0" smtClean="0"/>
              <a:t>藏污纳垢：隐私泄露、违法视频、枪支弹药、暗杀市场、毒品交易、人口</a:t>
            </a:r>
            <a:r>
              <a:rPr lang="zh-CN" altLang="en-US" sz="1600" dirty="0"/>
              <a:t>、器官</a:t>
            </a:r>
            <a:r>
              <a:rPr lang="zh-CN" altLang="en-US" sz="1600" dirty="0" smtClean="0"/>
              <a:t>贩卖、虐待儿童、黑客</a:t>
            </a:r>
            <a:r>
              <a:rPr lang="zh-CN" altLang="en-US" sz="1600" dirty="0"/>
              <a:t>攻击</a:t>
            </a:r>
            <a:r>
              <a:rPr lang="zh-CN" altLang="en-US" sz="1600" dirty="0" smtClean="0"/>
              <a:t>资料、伪造证件、比特</a:t>
            </a:r>
            <a:r>
              <a:rPr lang="zh-CN" altLang="en-US" sz="1600" dirty="0"/>
              <a:t>币</a:t>
            </a:r>
            <a:r>
              <a:rPr lang="zh-CN" altLang="en-US" sz="1600" dirty="0" smtClean="0"/>
              <a:t>骗局等网络犯罪事件</a:t>
            </a:r>
            <a:endParaRPr lang="en-US" altLang="zh-CN" sz="1600" dirty="0"/>
          </a:p>
          <a:p>
            <a:r>
              <a:rPr lang="zh-CN" altLang="en-US" sz="2000" dirty="0" smtClean="0"/>
              <a:t>区块链：隐私保护与数据分析的矛盾</a:t>
            </a:r>
            <a:endParaRPr lang="en-US" altLang="zh-CN" sz="2000" dirty="0" smtClean="0"/>
          </a:p>
          <a:p>
            <a:pPr lvl="1"/>
            <a:r>
              <a:rPr lang="zh-CN" altLang="en-US" sz="1600" dirty="0" smtClean="0"/>
              <a:t>第一个区块链加密货币比特币，账户仅以其公钥序列的哈希值作为账户地址（唯一标识），无法与现实世界产生对应，既保护隐私，又阻碍了网络犯罪的追踪</a:t>
            </a:r>
            <a:endParaRPr lang="en-US" altLang="zh-CN" sz="1600" dirty="0" smtClean="0"/>
          </a:p>
          <a:p>
            <a:pPr lvl="1"/>
            <a:r>
              <a:rPr lang="zh-CN" altLang="en-US" sz="1600" dirty="0" smtClean="0"/>
              <a:t>新一代加密货币（门罗币、大零</a:t>
            </a:r>
            <a:r>
              <a:rPr lang="zh-CN" altLang="en-US" sz="1600" dirty="0"/>
              <a:t>币、达世</a:t>
            </a:r>
            <a:r>
              <a:rPr lang="zh-CN" altLang="en-US" sz="1600" dirty="0" smtClean="0"/>
              <a:t>币、小零币等）以更强的密码算法增强隐私保护，对交易记录也做加密的隐私保护</a:t>
            </a:r>
            <a:endParaRPr lang="en-US" altLang="zh-CN" sz="1600" dirty="0" smtClean="0"/>
          </a:p>
          <a:p>
            <a:pPr lvl="1"/>
            <a:r>
              <a:rPr lang="zh-CN" altLang="en-US" sz="1600" dirty="0" smtClean="0"/>
              <a:t>区块链中开放的账本信息，就是区块链提供的开源情报。分析区块链开源情报，对暗网分析有着重要的价值。</a:t>
            </a:r>
            <a:endParaRPr lang="zh-CN" altLang="en-US" sz="1600" dirty="0"/>
          </a:p>
          <a:p>
            <a:endParaRPr lang="zh-CN" altLang="en-US" sz="2000" dirty="0"/>
          </a:p>
          <a:p>
            <a:endParaRPr lang="zh-CN" altLang="en-US" sz="20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6" name="图片 5"/>
          <p:cNvPicPr>
            <a:picLocks noChangeAspect="1"/>
          </p:cNvPicPr>
          <p:nvPr/>
        </p:nvPicPr>
        <p:blipFill>
          <a:blip r:embed="rId1"/>
          <a:stretch>
            <a:fillRect/>
          </a:stretch>
        </p:blipFill>
        <p:spPr>
          <a:xfrm>
            <a:off x="533400" y="4149080"/>
            <a:ext cx="8001000" cy="25812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a:t>
            </a:r>
            <a:r>
              <a:rPr lang="zh-CN" altLang="en-US" dirty="0">
                <a:latin typeface="+mj-ea"/>
                <a:ea typeface="+mj-ea"/>
              </a:rPr>
              <a:t>二</a:t>
            </a:r>
            <a:r>
              <a:rPr lang="zh-CN" altLang="en-US" dirty="0" smtClean="0">
                <a:latin typeface="+mj-ea"/>
                <a:ea typeface="+mj-ea"/>
              </a:rPr>
              <a:t>：</a:t>
            </a:r>
            <a:r>
              <a:rPr lang="zh-CN" altLang="en-US" dirty="0">
                <a:latin typeface="+mj-ea"/>
                <a:ea typeface="+mj-ea"/>
              </a:rPr>
              <a:t>区</a:t>
            </a:r>
            <a:r>
              <a:rPr lang="zh-CN" altLang="en-US" dirty="0" smtClean="0">
                <a:latin typeface="+mj-ea"/>
                <a:ea typeface="+mj-ea"/>
              </a:rPr>
              <a:t>块链开源情报分析</a:t>
            </a:r>
            <a:endParaRPr lang="zh-CN" altLang="en-US" dirty="0">
              <a:latin typeface="+mj-ea"/>
              <a:ea typeface="+mj-ea"/>
            </a:endParaRPr>
          </a:p>
        </p:txBody>
      </p:sp>
      <p:sp>
        <p:nvSpPr>
          <p:cNvPr id="3" name="内容占位符 2"/>
          <p:cNvSpPr>
            <a:spLocks noGrp="1"/>
          </p:cNvSpPr>
          <p:nvPr>
            <p:ph idx="1"/>
          </p:nvPr>
        </p:nvSpPr>
        <p:spPr>
          <a:xfrm>
            <a:off x="574675" y="1556792"/>
            <a:ext cx="8253685" cy="4267200"/>
          </a:xfrm>
        </p:spPr>
        <p:txBody>
          <a:bodyPr/>
          <a:lstStyle/>
          <a:p>
            <a:r>
              <a:rPr lang="zh-CN" altLang="en-US" sz="2000" dirty="0"/>
              <a:t>区</a:t>
            </a:r>
            <a:r>
              <a:rPr lang="zh-CN" altLang="en-US" sz="2000" dirty="0" smtClean="0"/>
              <a:t>块链开源情报分析工具（</a:t>
            </a:r>
            <a:r>
              <a:rPr lang="en-US" altLang="zh-CN" sz="2000" dirty="0" smtClean="0"/>
              <a:t>1</a:t>
            </a:r>
            <a:r>
              <a:rPr lang="zh-CN" altLang="en-US" sz="2000" dirty="0" smtClean="0"/>
              <a:t>）：</a:t>
            </a:r>
            <a:r>
              <a:rPr lang="en-US" altLang="zh-CN" sz="2000" dirty="0" err="1" smtClean="0"/>
              <a:t>BlockSci</a:t>
            </a:r>
            <a:endParaRPr lang="en-US" altLang="zh-CN" sz="2000" dirty="0" smtClean="0"/>
          </a:p>
          <a:p>
            <a:pPr lvl="1"/>
            <a:r>
              <a:rPr lang="zh-CN" altLang="en-US" sz="1600" dirty="0"/>
              <a:t>高性能的区块链科学分析</a:t>
            </a:r>
            <a:r>
              <a:rPr lang="zh-CN" altLang="en-US" sz="1600" dirty="0" smtClean="0"/>
              <a:t>工具：采用</a:t>
            </a:r>
            <a:r>
              <a:rPr lang="en-US" altLang="zh-CN" sz="1600" dirty="0"/>
              <a:t>C++</a:t>
            </a:r>
            <a:r>
              <a:rPr lang="zh-CN" altLang="en-US" sz="1600" dirty="0"/>
              <a:t>开发、采用（自定义的）内存</a:t>
            </a:r>
            <a:r>
              <a:rPr lang="zh-CN" altLang="en-US" sz="1600" dirty="0" smtClean="0"/>
              <a:t>数据库</a:t>
            </a:r>
            <a:endParaRPr lang="en-US" altLang="zh-CN" sz="1600" dirty="0" smtClean="0"/>
          </a:p>
          <a:p>
            <a:pPr lvl="1"/>
            <a:r>
              <a:rPr lang="zh-CN" altLang="en-US" sz="1600" dirty="0" smtClean="0"/>
              <a:t>根据</a:t>
            </a:r>
            <a:r>
              <a:rPr lang="zh-CN" altLang="en-US" sz="1600" dirty="0"/>
              <a:t>其测试数据，在一台亚马逊</a:t>
            </a:r>
            <a:r>
              <a:rPr lang="en-US" altLang="zh-CN" sz="1600" dirty="0"/>
              <a:t>AWS</a:t>
            </a:r>
            <a:r>
              <a:rPr lang="zh-CN" altLang="en-US" sz="1600" dirty="0"/>
              <a:t>的</a:t>
            </a:r>
            <a:r>
              <a:rPr lang="en-US" altLang="zh-CN" sz="1600" dirty="0" err="1"/>
              <a:t>r4.2xlarge</a:t>
            </a:r>
            <a:r>
              <a:rPr lang="en-US" altLang="zh-CN" sz="1600" dirty="0"/>
              <a:t> </a:t>
            </a:r>
            <a:r>
              <a:rPr lang="en-US" altLang="zh-CN" sz="1600" dirty="0" err="1"/>
              <a:t>EC2</a:t>
            </a:r>
            <a:r>
              <a:rPr lang="zh-CN" altLang="en-US" sz="1600" dirty="0"/>
              <a:t>（</a:t>
            </a:r>
            <a:r>
              <a:rPr lang="en-US" altLang="zh-CN" sz="1600" dirty="0" err="1"/>
              <a:t>60GB</a:t>
            </a:r>
            <a:r>
              <a:rPr lang="zh-CN" altLang="en-US" sz="1600" dirty="0"/>
              <a:t>内存）的云主机上，遍历比特币区块链的全部输入和输出仅需</a:t>
            </a:r>
            <a:r>
              <a:rPr lang="en-US" altLang="zh-CN" sz="1600" dirty="0"/>
              <a:t>1</a:t>
            </a:r>
            <a:r>
              <a:rPr lang="zh-CN" altLang="en-US" sz="1600" dirty="0"/>
              <a:t>秒钟</a:t>
            </a:r>
            <a:r>
              <a:rPr lang="zh-CN" altLang="en-US" sz="1600" dirty="0" smtClean="0"/>
              <a:t>。</a:t>
            </a:r>
            <a:endParaRPr lang="en-US" altLang="zh-CN" sz="1600" dirty="0" smtClean="0"/>
          </a:p>
          <a:p>
            <a:pPr lvl="1"/>
            <a:r>
              <a:rPr lang="zh-CN" altLang="en-US" sz="1600" dirty="0"/>
              <a:t>目前提供</a:t>
            </a:r>
            <a:r>
              <a:rPr lang="en-US" altLang="zh-CN" sz="1600" dirty="0"/>
              <a:t>C++</a:t>
            </a:r>
            <a:r>
              <a:rPr lang="zh-CN" altLang="en-US" sz="1600" dirty="0"/>
              <a:t>和</a:t>
            </a:r>
            <a:r>
              <a:rPr lang="en-US" altLang="zh-CN" sz="1600" dirty="0"/>
              <a:t>Python</a:t>
            </a:r>
            <a:r>
              <a:rPr lang="zh-CN" altLang="en-US" sz="1600" dirty="0"/>
              <a:t>的分析接口。</a:t>
            </a:r>
            <a:endParaRPr lang="zh-CN" altLang="en-US" sz="16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129026" name="Picture 2" descr="https://pic2.zhimg.com/v2-aba23e7d6b4b500bcee94b1186ebd095_r.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4" y="2708920"/>
            <a:ext cx="7219243" cy="327272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48927" y="6032321"/>
            <a:ext cx="3130985" cy="276999"/>
          </a:xfrm>
          <a:prstGeom prst="rect">
            <a:avLst/>
          </a:prstGeom>
        </p:spPr>
        <p:txBody>
          <a:bodyPr wrap="none">
            <a:spAutoFit/>
          </a:bodyPr>
          <a:lstStyle/>
          <a:p>
            <a:r>
              <a:rPr lang="zh-CN" altLang="en-US" sz="1200" dirty="0">
                <a:latin typeface="+mj-lt"/>
              </a:rPr>
              <a:t>https://github.</a:t>
            </a:r>
            <a:r>
              <a:rPr lang="zh-CN" altLang="en-US" sz="1200" dirty="0" smtClean="0">
                <a:latin typeface="+mj-lt"/>
              </a:rPr>
              <a:t>com</a:t>
            </a:r>
            <a:r>
              <a:rPr lang="zh-CN" altLang="en-US" sz="1200" dirty="0">
                <a:latin typeface="+mj-lt"/>
              </a:rPr>
              <a:t>/citp/BlockSci</a:t>
            </a:r>
            <a:endParaRPr lang="zh-CN" altLang="en-US" sz="1200" dirty="0">
              <a:latin typeface="+mj-l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a:t>
            </a:r>
            <a:r>
              <a:rPr lang="zh-CN" altLang="en-US" dirty="0">
                <a:latin typeface="+mj-ea"/>
                <a:ea typeface="+mj-ea"/>
              </a:rPr>
              <a:t>二</a:t>
            </a:r>
            <a:r>
              <a:rPr lang="zh-CN" altLang="en-US" dirty="0" smtClean="0">
                <a:latin typeface="+mj-ea"/>
                <a:ea typeface="+mj-ea"/>
              </a:rPr>
              <a:t>：</a:t>
            </a:r>
            <a:r>
              <a:rPr lang="zh-CN" altLang="en-US" dirty="0">
                <a:latin typeface="+mj-ea"/>
                <a:ea typeface="+mj-ea"/>
              </a:rPr>
              <a:t>区</a:t>
            </a:r>
            <a:r>
              <a:rPr lang="zh-CN" altLang="en-US" dirty="0" smtClean="0">
                <a:latin typeface="+mj-ea"/>
                <a:ea typeface="+mj-ea"/>
              </a:rPr>
              <a:t>块链开源情报分析</a:t>
            </a:r>
            <a:endParaRPr lang="zh-CN" altLang="en-US" dirty="0">
              <a:latin typeface="+mj-ea"/>
              <a:ea typeface="+mj-ea"/>
            </a:endParaRPr>
          </a:p>
        </p:txBody>
      </p:sp>
      <p:sp>
        <p:nvSpPr>
          <p:cNvPr id="3" name="内容占位符 2"/>
          <p:cNvSpPr>
            <a:spLocks noGrp="1"/>
          </p:cNvSpPr>
          <p:nvPr>
            <p:ph idx="1"/>
          </p:nvPr>
        </p:nvSpPr>
        <p:spPr>
          <a:xfrm>
            <a:off x="574675" y="1556792"/>
            <a:ext cx="8253685" cy="4267200"/>
          </a:xfrm>
        </p:spPr>
        <p:txBody>
          <a:bodyPr/>
          <a:lstStyle/>
          <a:p>
            <a:r>
              <a:rPr lang="zh-CN" altLang="en-US" sz="2000" dirty="0" smtClean="0"/>
              <a:t>区块链开源情报分析工具（</a:t>
            </a:r>
            <a:r>
              <a:rPr lang="en-US" altLang="zh-CN" sz="2000" dirty="0" smtClean="0"/>
              <a:t>2</a:t>
            </a:r>
            <a:r>
              <a:rPr lang="zh-CN" altLang="en-US" sz="2000" dirty="0" smtClean="0"/>
              <a:t>）：</a:t>
            </a:r>
            <a:r>
              <a:rPr lang="en-US" altLang="zh-CN" sz="2000" dirty="0" err="1" smtClean="0"/>
              <a:t>BlockAPI</a:t>
            </a:r>
            <a:endParaRPr lang="en-US" altLang="zh-CN" sz="2000" dirty="0" smtClean="0"/>
          </a:p>
          <a:p>
            <a:pPr lvl="1"/>
            <a:r>
              <a:rPr lang="zh-CN" altLang="en-US" sz="1600" dirty="0"/>
              <a:t>采用</a:t>
            </a:r>
            <a:r>
              <a:rPr lang="en-US" altLang="zh-CN" sz="1600" dirty="0"/>
              <a:t>Scala</a:t>
            </a:r>
            <a:r>
              <a:rPr lang="zh-CN" altLang="en-US" sz="1600" dirty="0"/>
              <a:t>语言开发的区块链数据分析</a:t>
            </a:r>
            <a:r>
              <a:rPr lang="zh-CN" altLang="en-US" sz="1600" dirty="0" smtClean="0"/>
              <a:t>框架，</a:t>
            </a:r>
            <a:r>
              <a:rPr lang="zh-CN" altLang="en-US" sz="1600" dirty="0"/>
              <a:t>意大利卡利亚里大学</a:t>
            </a:r>
            <a:r>
              <a:rPr lang="zh-CN" altLang="en-US" sz="1600" dirty="0" smtClean="0"/>
              <a:t>开发</a:t>
            </a:r>
            <a:endParaRPr lang="en-US" altLang="zh-CN" sz="1600" dirty="0" smtClean="0"/>
          </a:p>
          <a:p>
            <a:pPr lvl="1"/>
            <a:r>
              <a:rPr lang="zh-CN" altLang="en-US" sz="1600" dirty="0" smtClean="0"/>
              <a:t>可以</a:t>
            </a:r>
            <a:r>
              <a:rPr lang="zh-CN" altLang="en-US" sz="1600" dirty="0"/>
              <a:t>将交易所等外部外部数据与区块链数据整合起来进行</a:t>
            </a:r>
            <a:r>
              <a:rPr lang="zh-CN" altLang="en-US" sz="1600" dirty="0" smtClean="0"/>
              <a:t>分析</a:t>
            </a:r>
            <a:endParaRPr lang="en-US" altLang="zh-CN" sz="1600" dirty="0" smtClean="0"/>
          </a:p>
          <a:p>
            <a:pPr lvl="1"/>
            <a:r>
              <a:rPr lang="zh-CN" altLang="en-US" sz="1600" dirty="0"/>
              <a:t>工作流主要包括两个步骤</a:t>
            </a:r>
            <a:r>
              <a:rPr lang="zh-CN" altLang="en-US" sz="1600" dirty="0" smtClean="0"/>
              <a:t>：</a:t>
            </a:r>
            <a:endParaRPr lang="zh-CN" altLang="en-US" sz="1600" dirty="0"/>
          </a:p>
          <a:p>
            <a:pPr lvl="2"/>
            <a:r>
              <a:rPr lang="zh-CN" altLang="en-US" sz="1400" dirty="0"/>
              <a:t>构建区块链视图并存入数据库</a:t>
            </a:r>
            <a:endParaRPr lang="zh-CN" altLang="en-US" sz="1400" dirty="0"/>
          </a:p>
          <a:p>
            <a:pPr lvl="2"/>
            <a:r>
              <a:rPr lang="zh-CN" altLang="en-US" sz="1400" dirty="0"/>
              <a:t>使用数据库的查询语言分析视图</a:t>
            </a:r>
            <a:endParaRPr lang="zh-CN" altLang="en-US" sz="1400" dirty="0"/>
          </a:p>
          <a:p>
            <a:pPr lvl="1"/>
            <a:r>
              <a:rPr lang="en-US" altLang="zh-CN" sz="1600" dirty="0" err="1"/>
              <a:t>BlockAPI</a:t>
            </a:r>
            <a:r>
              <a:rPr lang="zh-CN" altLang="en-US" sz="1600" dirty="0"/>
              <a:t>目前支持的区块链包括比特币、莱特币和以太坊，目前支持的数据库有</a:t>
            </a:r>
            <a:r>
              <a:rPr lang="en-US" altLang="zh-CN" sz="1600" dirty="0"/>
              <a:t>MongoDB</a:t>
            </a:r>
            <a:r>
              <a:rPr lang="zh-CN" altLang="en-US" sz="1600" dirty="0"/>
              <a:t>、</a:t>
            </a:r>
            <a:r>
              <a:rPr lang="en-US" altLang="zh-CN" sz="1600" dirty="0"/>
              <a:t>MySQL</a:t>
            </a:r>
            <a:r>
              <a:rPr lang="zh-CN" altLang="en-US" sz="1600" dirty="0"/>
              <a:t>、</a:t>
            </a:r>
            <a:r>
              <a:rPr lang="en-US" altLang="zh-CN" sz="1600" dirty="0"/>
              <a:t>PostgreSQL</a:t>
            </a:r>
            <a:r>
              <a:rPr lang="zh-CN" altLang="en-US" sz="1600" dirty="0"/>
              <a:t>和</a:t>
            </a:r>
            <a:r>
              <a:rPr lang="en-US" altLang="zh-CN" sz="1600" dirty="0" err="1"/>
              <a:t>Fuseki</a:t>
            </a:r>
            <a:r>
              <a:rPr lang="zh-CN" altLang="en-US" sz="1600" dirty="0"/>
              <a:t>。</a:t>
            </a:r>
            <a:endParaRPr lang="zh-CN" altLang="en-US" sz="16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
        <p:nvSpPr>
          <p:cNvPr id="5" name="矩形 4"/>
          <p:cNvSpPr/>
          <p:nvPr/>
        </p:nvSpPr>
        <p:spPr>
          <a:xfrm>
            <a:off x="648927" y="6032321"/>
            <a:ext cx="4270721" cy="276999"/>
          </a:xfrm>
          <a:prstGeom prst="rect">
            <a:avLst/>
          </a:prstGeom>
        </p:spPr>
        <p:txBody>
          <a:bodyPr wrap="none">
            <a:spAutoFit/>
          </a:bodyPr>
          <a:lstStyle/>
          <a:p>
            <a:r>
              <a:rPr lang="en-US" altLang="zh-CN" sz="1200" dirty="0">
                <a:latin typeface="+mj-lt"/>
              </a:rPr>
              <a:t>https://</a:t>
            </a:r>
            <a:r>
              <a:rPr lang="en-US" altLang="zh-CN" sz="1200" dirty="0" err="1">
                <a:latin typeface="+mj-lt"/>
              </a:rPr>
              <a:t>github.com</a:t>
            </a:r>
            <a:r>
              <a:rPr lang="en-US" altLang="zh-CN" sz="1200" dirty="0">
                <a:latin typeface="+mj-lt"/>
              </a:rPr>
              <a:t>/</a:t>
            </a:r>
            <a:r>
              <a:rPr lang="en-US" altLang="zh-CN" sz="1200" dirty="0" err="1">
                <a:latin typeface="+mj-lt"/>
              </a:rPr>
              <a:t>blockchain-unica</a:t>
            </a:r>
            <a:r>
              <a:rPr lang="en-US" altLang="zh-CN" sz="1200" dirty="0">
                <a:latin typeface="+mj-lt"/>
              </a:rPr>
              <a:t>/</a:t>
            </a:r>
            <a:r>
              <a:rPr lang="en-US" altLang="zh-CN" sz="1200" dirty="0" err="1">
                <a:latin typeface="+mj-lt"/>
              </a:rPr>
              <a:t>blockapi</a:t>
            </a:r>
            <a:endParaRPr lang="zh-CN" altLang="en-US" sz="1200" dirty="0">
              <a:latin typeface="+mj-lt"/>
            </a:endParaRPr>
          </a:p>
        </p:txBody>
      </p:sp>
      <p:pic>
        <p:nvPicPr>
          <p:cNvPr id="132098" name="Picture 2" descr="https://pic2.zhimg.com/v2-dd1ac1f50fe065cc273ddec5dbe05a9d_r.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3264742"/>
            <a:ext cx="8077200" cy="3476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a:t>
            </a:r>
            <a:r>
              <a:rPr lang="zh-CN" altLang="en-US" dirty="0">
                <a:latin typeface="+mj-ea"/>
                <a:ea typeface="+mj-ea"/>
              </a:rPr>
              <a:t>二</a:t>
            </a:r>
            <a:r>
              <a:rPr lang="zh-CN" altLang="en-US" dirty="0" smtClean="0">
                <a:latin typeface="+mj-ea"/>
                <a:ea typeface="+mj-ea"/>
              </a:rPr>
              <a:t>：</a:t>
            </a:r>
            <a:r>
              <a:rPr lang="zh-CN" altLang="en-US" dirty="0">
                <a:latin typeface="+mj-ea"/>
                <a:ea typeface="+mj-ea"/>
              </a:rPr>
              <a:t>区</a:t>
            </a:r>
            <a:r>
              <a:rPr lang="zh-CN" altLang="en-US" dirty="0" smtClean="0">
                <a:latin typeface="+mj-ea"/>
                <a:ea typeface="+mj-ea"/>
              </a:rPr>
              <a:t>块链开源情报分析</a:t>
            </a:r>
            <a:endParaRPr lang="zh-CN" altLang="en-US" dirty="0">
              <a:latin typeface="+mj-ea"/>
              <a:ea typeface="+mj-ea"/>
            </a:endParaRPr>
          </a:p>
        </p:txBody>
      </p:sp>
      <p:sp>
        <p:nvSpPr>
          <p:cNvPr id="3" name="内容占位符 2"/>
          <p:cNvSpPr>
            <a:spLocks noGrp="1"/>
          </p:cNvSpPr>
          <p:nvPr>
            <p:ph idx="1"/>
          </p:nvPr>
        </p:nvSpPr>
        <p:spPr>
          <a:xfrm>
            <a:off x="574675" y="1556792"/>
            <a:ext cx="8253685" cy="4267200"/>
          </a:xfrm>
        </p:spPr>
        <p:txBody>
          <a:bodyPr/>
          <a:lstStyle/>
          <a:p>
            <a:r>
              <a:rPr lang="zh-CN" altLang="en-US" sz="2000" dirty="0" smtClean="0"/>
              <a:t>区块链开源情报分析工具（</a:t>
            </a:r>
            <a:r>
              <a:rPr lang="en-US" altLang="zh-CN" sz="2000" dirty="0" smtClean="0"/>
              <a:t>3</a:t>
            </a:r>
            <a:r>
              <a:rPr lang="zh-CN" altLang="en-US" sz="2000" dirty="0" smtClean="0"/>
              <a:t>）：</a:t>
            </a:r>
            <a:r>
              <a:rPr lang="en-US" altLang="zh-CN" sz="2000" dirty="0" err="1" smtClean="0"/>
              <a:t>goBlockchainDataAnalysis</a:t>
            </a:r>
            <a:endParaRPr lang="en-US" altLang="zh-CN" sz="2000" dirty="0" smtClean="0"/>
          </a:p>
          <a:p>
            <a:pPr lvl="1"/>
            <a:r>
              <a:rPr lang="zh-CN" altLang="en-US" sz="1600" dirty="0"/>
              <a:t>采用</a:t>
            </a:r>
            <a:r>
              <a:rPr lang="en-US" altLang="zh-CN" sz="1600" dirty="0"/>
              <a:t>Go</a:t>
            </a:r>
            <a:r>
              <a:rPr lang="zh-CN" altLang="en-US" sz="1600" dirty="0"/>
              <a:t>、</a:t>
            </a:r>
            <a:r>
              <a:rPr lang="en-US" altLang="zh-CN" sz="1600" dirty="0" err="1"/>
              <a:t>NodeJS</a:t>
            </a:r>
            <a:r>
              <a:rPr lang="zh-CN" altLang="en-US" sz="1600" dirty="0"/>
              <a:t>和</a:t>
            </a:r>
            <a:r>
              <a:rPr lang="en-US" altLang="zh-CN" sz="1600" dirty="0"/>
              <a:t>AngularJS</a:t>
            </a:r>
            <a:r>
              <a:rPr lang="zh-CN" altLang="en-US" sz="1600" dirty="0"/>
              <a:t>开发的区块链数据分析工具，采用</a:t>
            </a:r>
            <a:r>
              <a:rPr lang="en-US" altLang="zh-CN" sz="1600" dirty="0"/>
              <a:t>MongoDB</a:t>
            </a:r>
            <a:r>
              <a:rPr lang="zh-CN" altLang="en-US" sz="1600" dirty="0"/>
              <a:t>存储区块链数据，目前仅支持</a:t>
            </a:r>
            <a:r>
              <a:rPr lang="en-US" altLang="zh-CN" sz="1600" dirty="0" err="1" smtClean="0"/>
              <a:t>faircoin</a:t>
            </a:r>
            <a:endParaRPr lang="en-US" altLang="zh-CN" sz="1600" dirty="0" smtClean="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
        <p:nvSpPr>
          <p:cNvPr id="5" name="矩形 4"/>
          <p:cNvSpPr/>
          <p:nvPr/>
        </p:nvSpPr>
        <p:spPr>
          <a:xfrm>
            <a:off x="648927" y="6248345"/>
            <a:ext cx="5267789" cy="276999"/>
          </a:xfrm>
          <a:prstGeom prst="rect">
            <a:avLst/>
          </a:prstGeom>
        </p:spPr>
        <p:txBody>
          <a:bodyPr wrap="none">
            <a:spAutoFit/>
          </a:bodyPr>
          <a:lstStyle/>
          <a:p>
            <a:r>
              <a:rPr lang="en-US" altLang="zh-CN" sz="1200" dirty="0">
                <a:latin typeface="+mj-lt"/>
              </a:rPr>
              <a:t>https://</a:t>
            </a:r>
            <a:r>
              <a:rPr lang="en-US" altLang="zh-CN" sz="1200" dirty="0" err="1">
                <a:latin typeface="+mj-lt"/>
              </a:rPr>
              <a:t>github.com</a:t>
            </a:r>
            <a:r>
              <a:rPr lang="en-US" altLang="zh-CN" sz="1200" dirty="0">
                <a:latin typeface="+mj-lt"/>
              </a:rPr>
              <a:t>/</a:t>
            </a:r>
            <a:r>
              <a:rPr lang="en-US" altLang="zh-CN" sz="1200" dirty="0" err="1">
                <a:latin typeface="+mj-lt"/>
              </a:rPr>
              <a:t>arnaucube</a:t>
            </a:r>
            <a:r>
              <a:rPr lang="en-US" altLang="zh-CN" sz="1200" dirty="0">
                <a:latin typeface="+mj-lt"/>
              </a:rPr>
              <a:t>/</a:t>
            </a:r>
            <a:r>
              <a:rPr lang="en-US" altLang="zh-CN" sz="1200" dirty="0" err="1">
                <a:latin typeface="+mj-lt"/>
              </a:rPr>
              <a:t>goBlockchainDataAnalysis</a:t>
            </a:r>
            <a:endParaRPr lang="zh-CN" altLang="en-US" sz="1200" dirty="0">
              <a:latin typeface="+mj-lt"/>
            </a:endParaRPr>
          </a:p>
        </p:txBody>
      </p:sp>
      <p:pic>
        <p:nvPicPr>
          <p:cNvPr id="6" name="图片 5"/>
          <p:cNvPicPr>
            <a:picLocks noChangeAspect="1"/>
          </p:cNvPicPr>
          <p:nvPr/>
        </p:nvPicPr>
        <p:blipFill>
          <a:blip r:embed="rId1"/>
          <a:stretch>
            <a:fillRect/>
          </a:stretch>
        </p:blipFill>
        <p:spPr>
          <a:xfrm>
            <a:off x="700206" y="2419273"/>
            <a:ext cx="7884368" cy="376925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https://pic2.zhimg.com/v2-8ad3e83c53d3199a4795b10e8a9cf5c1_r.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536" y="3083416"/>
            <a:ext cx="8572500" cy="36290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smtClean="0">
                <a:latin typeface="+mj-ea"/>
                <a:ea typeface="+mj-ea"/>
              </a:rPr>
              <a:t>案例</a:t>
            </a:r>
            <a:r>
              <a:rPr lang="zh-CN" altLang="en-US" dirty="0">
                <a:latin typeface="+mj-ea"/>
                <a:ea typeface="+mj-ea"/>
              </a:rPr>
              <a:t>二</a:t>
            </a:r>
            <a:r>
              <a:rPr lang="zh-CN" altLang="en-US" dirty="0" smtClean="0">
                <a:latin typeface="+mj-ea"/>
                <a:ea typeface="+mj-ea"/>
              </a:rPr>
              <a:t>：</a:t>
            </a:r>
            <a:r>
              <a:rPr lang="zh-CN" altLang="en-US" dirty="0">
                <a:latin typeface="+mj-ea"/>
                <a:ea typeface="+mj-ea"/>
              </a:rPr>
              <a:t>区</a:t>
            </a:r>
            <a:r>
              <a:rPr lang="zh-CN" altLang="en-US" dirty="0" smtClean="0">
                <a:latin typeface="+mj-ea"/>
                <a:ea typeface="+mj-ea"/>
              </a:rPr>
              <a:t>块链开源情报分析</a:t>
            </a:r>
            <a:endParaRPr lang="zh-CN" altLang="en-US" dirty="0">
              <a:latin typeface="+mj-ea"/>
              <a:ea typeface="+mj-ea"/>
            </a:endParaRPr>
          </a:p>
        </p:txBody>
      </p:sp>
      <p:sp>
        <p:nvSpPr>
          <p:cNvPr id="3" name="内容占位符 2"/>
          <p:cNvSpPr>
            <a:spLocks noGrp="1"/>
          </p:cNvSpPr>
          <p:nvPr>
            <p:ph idx="1"/>
          </p:nvPr>
        </p:nvSpPr>
        <p:spPr>
          <a:xfrm>
            <a:off x="574675" y="1556792"/>
            <a:ext cx="8569325" cy="4267200"/>
          </a:xfrm>
        </p:spPr>
        <p:txBody>
          <a:bodyPr/>
          <a:lstStyle/>
          <a:p>
            <a:r>
              <a:rPr lang="zh-CN" altLang="en-US" sz="2000" dirty="0" smtClean="0"/>
              <a:t>区块链开源情报分析工具（</a:t>
            </a:r>
            <a:r>
              <a:rPr lang="en-US" altLang="zh-CN" sz="2000" dirty="0" smtClean="0"/>
              <a:t>4</a:t>
            </a:r>
            <a:r>
              <a:rPr lang="zh-CN" altLang="en-US" sz="2000" dirty="0" smtClean="0"/>
              <a:t>）：</a:t>
            </a:r>
            <a:r>
              <a:rPr lang="en-US" altLang="zh-CN" sz="2000" dirty="0" err="1" smtClean="0"/>
              <a:t>BlockETL</a:t>
            </a:r>
            <a:endParaRPr lang="en-US" altLang="zh-CN" sz="2000" dirty="0" smtClean="0"/>
          </a:p>
          <a:p>
            <a:pPr lvl="1"/>
            <a:r>
              <a:rPr lang="zh-CN" altLang="en-US" sz="1600" dirty="0"/>
              <a:t>用于区块链数据分析中的数据抽取、转换和加载的</a:t>
            </a:r>
            <a:r>
              <a:rPr lang="en-US" altLang="zh-CN" sz="1600" dirty="0"/>
              <a:t>Java</a:t>
            </a:r>
            <a:r>
              <a:rPr lang="zh-CN" altLang="en-US" sz="1600" dirty="0"/>
              <a:t>开发包，目前仅支持比特</a:t>
            </a:r>
            <a:r>
              <a:rPr lang="zh-CN" altLang="en-US" sz="1600" dirty="0" smtClean="0"/>
              <a:t>币</a:t>
            </a:r>
            <a:endParaRPr lang="en-US" altLang="zh-CN" sz="1600" dirty="0" smtClean="0"/>
          </a:p>
          <a:p>
            <a:pPr lvl="2"/>
            <a:r>
              <a:rPr lang="zh-CN" altLang="en-US" sz="1400" dirty="0" smtClean="0"/>
              <a:t>直接读取原始区块文件，抽取速度快</a:t>
            </a:r>
            <a:endParaRPr lang="zh-CN" altLang="en-US" sz="1400" dirty="0" smtClean="0"/>
          </a:p>
          <a:p>
            <a:pPr lvl="2"/>
            <a:r>
              <a:rPr lang="zh-CN" altLang="en-US" sz="1400" dirty="0" smtClean="0"/>
              <a:t>将原始区块和交易数据加载至</a:t>
            </a:r>
            <a:r>
              <a:rPr lang="en-US" altLang="zh-CN" sz="1400" dirty="0" smtClean="0"/>
              <a:t>SQL</a:t>
            </a:r>
            <a:r>
              <a:rPr lang="zh-CN" altLang="en-US" sz="1400" dirty="0" smtClean="0"/>
              <a:t>数据库，便于后续的区块链数据分析</a:t>
            </a:r>
            <a:endParaRPr lang="zh-CN" altLang="en-US" sz="1400" dirty="0" smtClean="0"/>
          </a:p>
          <a:p>
            <a:pPr lvl="2"/>
            <a:r>
              <a:rPr lang="zh-CN" altLang="en-US" sz="1400" dirty="0" smtClean="0"/>
              <a:t>支持多流水线并行处理，可自己控制并发流水线数量</a:t>
            </a:r>
            <a:endParaRPr lang="zh-CN" altLang="en-US" sz="1400" dirty="0" smtClean="0"/>
          </a:p>
          <a:p>
            <a:pPr lvl="2"/>
            <a:r>
              <a:rPr lang="zh-CN" altLang="en-US" sz="1400" dirty="0" smtClean="0"/>
              <a:t>结构设计清晰，代码便于扩展</a:t>
            </a:r>
            <a:endParaRPr lang="en-US" altLang="zh-CN" sz="1400" dirty="0" smtClean="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
        <p:nvSpPr>
          <p:cNvPr id="5" name="矩形 4"/>
          <p:cNvSpPr/>
          <p:nvPr/>
        </p:nvSpPr>
        <p:spPr>
          <a:xfrm>
            <a:off x="648927" y="6248345"/>
            <a:ext cx="4254691" cy="276999"/>
          </a:xfrm>
          <a:prstGeom prst="rect">
            <a:avLst/>
          </a:prstGeom>
        </p:spPr>
        <p:txBody>
          <a:bodyPr wrap="none">
            <a:spAutoFit/>
          </a:bodyPr>
          <a:lstStyle/>
          <a:p>
            <a:r>
              <a:rPr lang="en-US" altLang="zh-CN" sz="1200" dirty="0">
                <a:latin typeface="+mj-lt"/>
              </a:rPr>
              <a:t>http://</a:t>
            </a:r>
            <a:r>
              <a:rPr lang="en-US" altLang="zh-CN" sz="1200" dirty="0" err="1">
                <a:latin typeface="+mj-lt"/>
              </a:rPr>
              <a:t>sc.hubwiz.com</a:t>
            </a:r>
            <a:r>
              <a:rPr lang="en-US" altLang="zh-CN" sz="1200" dirty="0">
                <a:latin typeface="+mj-lt"/>
              </a:rPr>
              <a:t>/</a:t>
            </a:r>
            <a:r>
              <a:rPr lang="en-US" altLang="zh-CN" sz="1200" dirty="0" err="1">
                <a:latin typeface="+mj-lt"/>
              </a:rPr>
              <a:t>codebag</a:t>
            </a:r>
            <a:r>
              <a:rPr lang="en-US" altLang="zh-CN" sz="1200" dirty="0">
                <a:latin typeface="+mj-lt"/>
              </a:rPr>
              <a:t>/</a:t>
            </a:r>
            <a:r>
              <a:rPr lang="en-US" altLang="zh-CN" sz="1200" dirty="0" err="1">
                <a:latin typeface="+mj-lt"/>
              </a:rPr>
              <a:t>blocketl</a:t>
            </a:r>
            <a:r>
              <a:rPr lang="en-US" altLang="zh-CN" sz="1200" dirty="0">
                <a:latin typeface="+mj-lt"/>
              </a:rPr>
              <a:t>-java/</a:t>
            </a:r>
            <a:endParaRPr lang="zh-CN" altLang="en-US" sz="1200" dirty="0">
              <a:latin typeface="+mj-l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a:t>
            </a:r>
            <a:r>
              <a:rPr lang="zh-CN" altLang="en-US" dirty="0">
                <a:latin typeface="+mj-ea"/>
                <a:ea typeface="+mj-ea"/>
              </a:rPr>
              <a:t>二</a:t>
            </a:r>
            <a:r>
              <a:rPr lang="zh-CN" altLang="en-US" dirty="0" smtClean="0">
                <a:latin typeface="+mj-ea"/>
                <a:ea typeface="+mj-ea"/>
              </a:rPr>
              <a:t>：</a:t>
            </a:r>
            <a:r>
              <a:rPr lang="zh-CN" altLang="en-US" dirty="0">
                <a:latin typeface="+mj-ea"/>
                <a:ea typeface="+mj-ea"/>
              </a:rPr>
              <a:t>区</a:t>
            </a:r>
            <a:r>
              <a:rPr lang="zh-CN" altLang="en-US" dirty="0" smtClean="0">
                <a:latin typeface="+mj-ea"/>
                <a:ea typeface="+mj-ea"/>
              </a:rPr>
              <a:t>块链开源情报分析</a:t>
            </a:r>
            <a:endParaRPr lang="zh-CN" altLang="en-US" dirty="0">
              <a:latin typeface="+mj-ea"/>
              <a:ea typeface="+mj-ea"/>
            </a:endParaRPr>
          </a:p>
        </p:txBody>
      </p:sp>
      <p:sp>
        <p:nvSpPr>
          <p:cNvPr id="3" name="内容占位符 2"/>
          <p:cNvSpPr>
            <a:spLocks noGrp="1"/>
          </p:cNvSpPr>
          <p:nvPr>
            <p:ph idx="1"/>
          </p:nvPr>
        </p:nvSpPr>
        <p:spPr>
          <a:xfrm>
            <a:off x="574675" y="1556792"/>
            <a:ext cx="8569325" cy="4267200"/>
          </a:xfrm>
        </p:spPr>
        <p:txBody>
          <a:bodyPr/>
          <a:lstStyle/>
          <a:p>
            <a:r>
              <a:rPr lang="zh-CN" altLang="en-US" sz="2000" dirty="0" smtClean="0"/>
              <a:t>区块链开源情报分析工具（</a:t>
            </a:r>
            <a:r>
              <a:rPr lang="en-US" altLang="zh-CN" sz="2000" dirty="0" smtClean="0"/>
              <a:t>5</a:t>
            </a:r>
            <a:r>
              <a:rPr lang="zh-CN" altLang="en-US" sz="2000" dirty="0" smtClean="0"/>
              <a:t>）：</a:t>
            </a:r>
            <a:r>
              <a:rPr lang="en-US" altLang="zh-CN" sz="2000" dirty="0" err="1"/>
              <a:t>Blockchain2graph</a:t>
            </a:r>
            <a:endParaRPr lang="en-US" altLang="zh-CN" sz="2000" dirty="0" smtClean="0"/>
          </a:p>
          <a:p>
            <a:pPr lvl="1"/>
            <a:r>
              <a:rPr lang="zh-CN" altLang="en-US" sz="1600" dirty="0"/>
              <a:t>抽取比特币区块链数据并加载到</a:t>
            </a:r>
            <a:r>
              <a:rPr lang="en-US" altLang="zh-CN" sz="1600" dirty="0" err="1"/>
              <a:t>neo4j</a:t>
            </a:r>
            <a:r>
              <a:rPr lang="zh-CN" altLang="en-US" sz="1600" dirty="0"/>
              <a:t>图</a:t>
            </a:r>
            <a:r>
              <a:rPr lang="zh-CN" altLang="en-US" sz="1600" dirty="0" smtClean="0"/>
              <a:t>数据库</a:t>
            </a:r>
            <a:endParaRPr lang="en-US" altLang="zh-CN" sz="1600" dirty="0" smtClean="0"/>
          </a:p>
          <a:p>
            <a:pPr lvl="1"/>
            <a:r>
              <a:rPr lang="zh-CN" altLang="en-US" sz="1600" dirty="0" smtClean="0"/>
              <a:t>主要</a:t>
            </a:r>
            <a:r>
              <a:rPr lang="zh-CN" altLang="en-US" sz="1600" dirty="0"/>
              <a:t>开发语言为</a:t>
            </a:r>
            <a:r>
              <a:rPr lang="en-US" altLang="zh-CN" sz="1600" dirty="0"/>
              <a:t>java</a:t>
            </a:r>
            <a:r>
              <a:rPr lang="zh-CN" altLang="en-US" sz="1600" dirty="0"/>
              <a:t>和</a:t>
            </a:r>
            <a:r>
              <a:rPr lang="en-US" altLang="zh-CN" sz="1600" dirty="0" smtClean="0"/>
              <a:t>typescript</a:t>
            </a:r>
            <a:endParaRPr lang="en-US" altLang="zh-CN" sz="1600" dirty="0" smtClean="0"/>
          </a:p>
          <a:p>
            <a:pPr lvl="1"/>
            <a:r>
              <a:rPr lang="zh-CN" altLang="en-US" sz="1600" dirty="0"/>
              <a:t>将区块链数据加载到</a:t>
            </a:r>
            <a:r>
              <a:rPr lang="en-US" altLang="zh-CN" sz="1600" dirty="0" err="1"/>
              <a:t>neo4j</a:t>
            </a:r>
            <a:r>
              <a:rPr lang="zh-CN" altLang="en-US" sz="1600" dirty="0"/>
              <a:t>之后，可以使用</a:t>
            </a:r>
            <a:r>
              <a:rPr lang="en-US" altLang="zh-CN" sz="1600" dirty="0"/>
              <a:t>cypher</a:t>
            </a:r>
            <a:r>
              <a:rPr lang="zh-CN" altLang="en-US" sz="1600" dirty="0"/>
              <a:t>查询语言对区块链数据进行图分析。</a:t>
            </a:r>
            <a:endParaRPr lang="en-US" altLang="zh-CN" sz="1600" dirty="0" smtClean="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
        <p:nvSpPr>
          <p:cNvPr id="5" name="矩形 4"/>
          <p:cNvSpPr/>
          <p:nvPr/>
        </p:nvSpPr>
        <p:spPr>
          <a:xfrm>
            <a:off x="648927" y="6248345"/>
            <a:ext cx="4411785" cy="276999"/>
          </a:xfrm>
          <a:prstGeom prst="rect">
            <a:avLst/>
          </a:prstGeom>
        </p:spPr>
        <p:txBody>
          <a:bodyPr wrap="none">
            <a:spAutoFit/>
          </a:bodyPr>
          <a:lstStyle/>
          <a:p>
            <a:r>
              <a:rPr lang="en-US" altLang="zh-CN" sz="1200" dirty="0">
                <a:latin typeface="+mj-lt"/>
              </a:rPr>
              <a:t>https://</a:t>
            </a:r>
            <a:r>
              <a:rPr lang="en-US" altLang="zh-CN" sz="1200" dirty="0" err="1">
                <a:latin typeface="+mj-lt"/>
              </a:rPr>
              <a:t>github.com</a:t>
            </a:r>
            <a:r>
              <a:rPr lang="en-US" altLang="zh-CN" sz="1200" dirty="0">
                <a:latin typeface="+mj-lt"/>
              </a:rPr>
              <a:t>/</a:t>
            </a:r>
            <a:r>
              <a:rPr lang="en-US" altLang="zh-CN" sz="1200" dirty="0" err="1">
                <a:latin typeface="+mj-lt"/>
              </a:rPr>
              <a:t>straumat</a:t>
            </a:r>
            <a:r>
              <a:rPr lang="en-US" altLang="zh-CN" sz="1200" dirty="0">
                <a:latin typeface="+mj-lt"/>
              </a:rPr>
              <a:t>/</a:t>
            </a:r>
            <a:r>
              <a:rPr lang="en-US" altLang="zh-CN" sz="1200" dirty="0" err="1">
                <a:latin typeface="+mj-lt"/>
              </a:rPr>
              <a:t>blockchain2graph</a:t>
            </a:r>
            <a:endParaRPr lang="zh-CN" altLang="en-US" sz="1200" dirty="0">
              <a:latin typeface="+mj-lt"/>
            </a:endParaRPr>
          </a:p>
        </p:txBody>
      </p:sp>
      <p:pic>
        <p:nvPicPr>
          <p:cNvPr id="136196" name="Picture 4" descr="https://pic4.zhimg.com/v2-f5de59ca4e1aa7ed60a89f845ef7db3f_r.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9672" y="3034001"/>
            <a:ext cx="6768751" cy="3282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a:t>
            </a:r>
            <a:r>
              <a:rPr lang="zh-CN" altLang="en-US" dirty="0">
                <a:latin typeface="+mj-ea"/>
                <a:ea typeface="+mj-ea"/>
              </a:rPr>
              <a:t>二</a:t>
            </a:r>
            <a:r>
              <a:rPr lang="zh-CN" altLang="en-US" dirty="0" smtClean="0">
                <a:latin typeface="+mj-ea"/>
                <a:ea typeface="+mj-ea"/>
              </a:rPr>
              <a:t>：</a:t>
            </a:r>
            <a:r>
              <a:rPr lang="zh-CN" altLang="en-US" dirty="0">
                <a:latin typeface="+mj-ea"/>
                <a:ea typeface="+mj-ea"/>
              </a:rPr>
              <a:t>区</a:t>
            </a:r>
            <a:r>
              <a:rPr lang="zh-CN" altLang="en-US" dirty="0" smtClean="0">
                <a:latin typeface="+mj-ea"/>
                <a:ea typeface="+mj-ea"/>
              </a:rPr>
              <a:t>块链开源情报分析</a:t>
            </a:r>
            <a:endParaRPr lang="zh-CN" altLang="en-US" dirty="0">
              <a:latin typeface="+mj-ea"/>
              <a:ea typeface="+mj-ea"/>
            </a:endParaRPr>
          </a:p>
        </p:txBody>
      </p:sp>
      <p:sp>
        <p:nvSpPr>
          <p:cNvPr id="3" name="内容占位符 2"/>
          <p:cNvSpPr>
            <a:spLocks noGrp="1"/>
          </p:cNvSpPr>
          <p:nvPr>
            <p:ph idx="1"/>
          </p:nvPr>
        </p:nvSpPr>
        <p:spPr>
          <a:xfrm>
            <a:off x="574675" y="1556792"/>
            <a:ext cx="4789413" cy="4267200"/>
          </a:xfrm>
        </p:spPr>
        <p:txBody>
          <a:bodyPr/>
          <a:lstStyle/>
          <a:p>
            <a:r>
              <a:rPr lang="zh-CN" altLang="en-US" sz="2000" dirty="0" smtClean="0"/>
              <a:t>区块链开源情报分析工具（</a:t>
            </a:r>
            <a:r>
              <a:rPr lang="en-US" altLang="zh-CN" sz="2000" dirty="0" smtClean="0"/>
              <a:t>6</a:t>
            </a:r>
            <a:r>
              <a:rPr lang="zh-CN" altLang="en-US" sz="2000" dirty="0" smtClean="0"/>
              <a:t>）：</a:t>
            </a:r>
            <a:r>
              <a:rPr lang="en-US" altLang="zh-CN" sz="2000" dirty="0" err="1"/>
              <a:t>BitcoinUses</a:t>
            </a:r>
            <a:endParaRPr lang="en-US" altLang="zh-CN" sz="2000" dirty="0" smtClean="0"/>
          </a:p>
          <a:p>
            <a:pPr lvl="1"/>
            <a:r>
              <a:rPr lang="zh-CN" altLang="en-US" sz="1600" dirty="0"/>
              <a:t>基于</a:t>
            </a:r>
            <a:r>
              <a:rPr lang="en-US" altLang="zh-CN" sz="1600" dirty="0" err="1"/>
              <a:t>hadoop</a:t>
            </a:r>
            <a:r>
              <a:rPr lang="zh-CN" altLang="en-US" sz="1600" dirty="0"/>
              <a:t>的比特币大数据分析</a:t>
            </a:r>
            <a:r>
              <a:rPr lang="zh-CN" altLang="en-US" sz="1600" dirty="0" smtClean="0"/>
              <a:t>项目。</a:t>
            </a:r>
            <a:r>
              <a:rPr lang="zh-CN" altLang="en-US" sz="1600" dirty="0"/>
              <a:t>主要开发语言为</a:t>
            </a:r>
            <a:r>
              <a:rPr lang="en-US" altLang="zh-CN" sz="1600" dirty="0"/>
              <a:t>Java</a:t>
            </a:r>
            <a:r>
              <a:rPr lang="zh-CN" altLang="en-US" sz="1600" dirty="0"/>
              <a:t>和</a:t>
            </a:r>
            <a:r>
              <a:rPr lang="en-US" altLang="zh-CN" sz="1600" dirty="0"/>
              <a:t>JavaScript</a:t>
            </a:r>
            <a:endParaRPr lang="en-US" altLang="zh-CN" sz="1600" dirty="0" smtClean="0"/>
          </a:p>
          <a:p>
            <a:pPr lvl="1"/>
            <a:r>
              <a:rPr lang="zh-CN" altLang="en-US" sz="1600" dirty="0" smtClean="0"/>
              <a:t>主要</a:t>
            </a:r>
            <a:r>
              <a:rPr lang="zh-CN" altLang="en-US" sz="1600" dirty="0"/>
              <a:t>目的是分析比特币的利用情况</a:t>
            </a:r>
            <a:r>
              <a:rPr lang="zh-CN" altLang="en-US" sz="1600" dirty="0" smtClean="0"/>
              <a:t>。</a:t>
            </a:r>
            <a:endParaRPr lang="en-US" altLang="zh-CN" sz="1600" dirty="0" smtClean="0"/>
          </a:p>
          <a:p>
            <a:pPr lvl="1"/>
            <a:endParaRPr lang="en-US" altLang="zh-CN" sz="1600" dirty="0" smtClean="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
        <p:nvSpPr>
          <p:cNvPr id="5" name="矩形 4"/>
          <p:cNvSpPr/>
          <p:nvPr/>
        </p:nvSpPr>
        <p:spPr>
          <a:xfrm>
            <a:off x="648927" y="6248345"/>
            <a:ext cx="3695242" cy="276999"/>
          </a:xfrm>
          <a:prstGeom prst="rect">
            <a:avLst/>
          </a:prstGeom>
        </p:spPr>
        <p:txBody>
          <a:bodyPr wrap="none">
            <a:spAutoFit/>
          </a:bodyPr>
          <a:lstStyle/>
          <a:p>
            <a:r>
              <a:rPr lang="en-US" altLang="zh-CN" sz="1200" dirty="0">
                <a:latin typeface="+mj-lt"/>
              </a:rPr>
              <a:t>https://</a:t>
            </a:r>
            <a:r>
              <a:rPr lang="en-US" altLang="zh-CN" sz="1200" dirty="0" err="1">
                <a:latin typeface="+mj-lt"/>
              </a:rPr>
              <a:t>github.com</a:t>
            </a:r>
            <a:r>
              <a:rPr lang="en-US" altLang="zh-CN" sz="1200" dirty="0">
                <a:latin typeface="+mj-lt"/>
              </a:rPr>
              <a:t>/</a:t>
            </a:r>
            <a:r>
              <a:rPr lang="en-US" altLang="zh-CN" sz="1200" dirty="0" err="1">
                <a:latin typeface="+mj-lt"/>
              </a:rPr>
              <a:t>qdm12</a:t>
            </a:r>
            <a:r>
              <a:rPr lang="en-US" altLang="zh-CN" sz="1200" dirty="0">
                <a:latin typeface="+mj-lt"/>
              </a:rPr>
              <a:t>/</a:t>
            </a:r>
            <a:r>
              <a:rPr lang="en-US" altLang="zh-CN" sz="1200" dirty="0" err="1">
                <a:latin typeface="+mj-lt"/>
              </a:rPr>
              <a:t>BitcoinUses</a:t>
            </a:r>
            <a:endParaRPr lang="zh-CN" altLang="en-US" sz="1200" dirty="0">
              <a:latin typeface="+mj-lt"/>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20072" y="0"/>
            <a:ext cx="4045408" cy="6858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a:t>
            </a:r>
            <a:r>
              <a:rPr lang="zh-CN" altLang="en-US" dirty="0">
                <a:latin typeface="+mj-ea"/>
                <a:ea typeface="+mj-ea"/>
              </a:rPr>
              <a:t>二</a:t>
            </a:r>
            <a:r>
              <a:rPr lang="zh-CN" altLang="en-US" dirty="0" smtClean="0">
                <a:latin typeface="+mj-ea"/>
                <a:ea typeface="+mj-ea"/>
              </a:rPr>
              <a:t>：</a:t>
            </a:r>
            <a:r>
              <a:rPr lang="zh-CN" altLang="en-US" dirty="0">
                <a:latin typeface="+mj-ea"/>
                <a:ea typeface="+mj-ea"/>
              </a:rPr>
              <a:t>区</a:t>
            </a:r>
            <a:r>
              <a:rPr lang="zh-CN" altLang="en-US" dirty="0" smtClean="0">
                <a:latin typeface="+mj-ea"/>
                <a:ea typeface="+mj-ea"/>
              </a:rPr>
              <a:t>块链开源情报分析</a:t>
            </a:r>
            <a:endParaRPr lang="zh-CN" altLang="en-US" dirty="0">
              <a:latin typeface="+mj-ea"/>
              <a:ea typeface="+mj-ea"/>
            </a:endParaRPr>
          </a:p>
        </p:txBody>
      </p:sp>
      <p:sp>
        <p:nvSpPr>
          <p:cNvPr id="3" name="内容占位符 2"/>
          <p:cNvSpPr>
            <a:spLocks noGrp="1"/>
          </p:cNvSpPr>
          <p:nvPr>
            <p:ph idx="1"/>
          </p:nvPr>
        </p:nvSpPr>
        <p:spPr>
          <a:xfrm>
            <a:off x="574675" y="1556792"/>
            <a:ext cx="8245797" cy="4267200"/>
          </a:xfrm>
        </p:spPr>
        <p:txBody>
          <a:bodyPr/>
          <a:lstStyle/>
          <a:p>
            <a:r>
              <a:rPr lang="zh-CN" altLang="en-US" sz="2000" dirty="0" smtClean="0"/>
              <a:t>区块链开源情报分析工具（</a:t>
            </a:r>
            <a:r>
              <a:rPr lang="en-US" altLang="zh-CN" sz="2000" dirty="0" smtClean="0"/>
              <a:t>7</a:t>
            </a:r>
            <a:r>
              <a:rPr lang="zh-CN" altLang="en-US" sz="2000" dirty="0" smtClean="0"/>
              <a:t>）</a:t>
            </a:r>
            <a:r>
              <a:rPr lang="zh-CN" altLang="en-US" sz="2000" dirty="0" smtClean="0"/>
              <a:t>：</a:t>
            </a:r>
            <a:r>
              <a:rPr lang="en-US" altLang="zh-CN" sz="2000" dirty="0" err="1" smtClean="0"/>
              <a:t>EtherSQL</a:t>
            </a:r>
            <a:endParaRPr lang="en-US" altLang="zh-CN" sz="2000" dirty="0" smtClean="0"/>
          </a:p>
          <a:p>
            <a:pPr lvl="1"/>
            <a:r>
              <a:rPr lang="zh-CN" altLang="en-US" sz="1600" dirty="0"/>
              <a:t>将以太坊区块链的数据加载到</a:t>
            </a:r>
            <a:r>
              <a:rPr lang="en-US" altLang="zh-CN" sz="1600" dirty="0"/>
              <a:t>SQL</a:t>
            </a:r>
            <a:r>
              <a:rPr lang="zh-CN" altLang="en-US" sz="1600" dirty="0"/>
              <a:t>数据库的</a:t>
            </a:r>
            <a:r>
              <a:rPr lang="en-US" altLang="zh-CN" sz="1600" dirty="0"/>
              <a:t>Python</a:t>
            </a:r>
            <a:r>
              <a:rPr lang="zh-CN" altLang="en-US" sz="1600" dirty="0"/>
              <a:t>开发</a:t>
            </a:r>
            <a:r>
              <a:rPr lang="zh-CN" altLang="en-US" sz="1600" dirty="0" smtClean="0"/>
              <a:t>库</a:t>
            </a:r>
            <a:endParaRPr lang="en-US" altLang="zh-CN" sz="1600" dirty="0" smtClean="0"/>
          </a:p>
          <a:p>
            <a:pPr lvl="1"/>
            <a:r>
              <a:rPr lang="zh-CN" altLang="en-US" sz="1600" dirty="0" smtClean="0"/>
              <a:t>基于</a:t>
            </a:r>
            <a:r>
              <a:rPr lang="en-US" altLang="zh-CN" sz="1600" dirty="0" err="1"/>
              <a:t>web3.py</a:t>
            </a:r>
            <a:r>
              <a:rPr lang="zh-CN" altLang="en-US" sz="1600" dirty="0" smtClean="0"/>
              <a:t>开发，使用</a:t>
            </a:r>
            <a:r>
              <a:rPr lang="en-US" altLang="zh-CN" sz="1600" dirty="0" err="1"/>
              <a:t>SqlAlchemy</a:t>
            </a:r>
            <a:r>
              <a:rPr lang="zh-CN" altLang="en-US" sz="1600" dirty="0"/>
              <a:t>连接</a:t>
            </a:r>
            <a:r>
              <a:rPr lang="en-US" altLang="zh-CN" sz="1600" dirty="0"/>
              <a:t>SQL</a:t>
            </a:r>
            <a:r>
              <a:rPr lang="zh-CN" altLang="en-US" sz="1600" dirty="0" smtClean="0"/>
              <a:t>数据库</a:t>
            </a:r>
            <a:endParaRPr lang="en-US" altLang="zh-CN" sz="1600" dirty="0" smtClean="0"/>
          </a:p>
          <a:p>
            <a:pPr lvl="1"/>
            <a:endParaRPr lang="en-US" altLang="zh-CN" sz="1600" dirty="0" smtClean="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
        <p:nvSpPr>
          <p:cNvPr id="5" name="矩形 4"/>
          <p:cNvSpPr/>
          <p:nvPr/>
        </p:nvSpPr>
        <p:spPr>
          <a:xfrm>
            <a:off x="648927" y="6248345"/>
            <a:ext cx="4035079" cy="276999"/>
          </a:xfrm>
          <a:prstGeom prst="rect">
            <a:avLst/>
          </a:prstGeom>
        </p:spPr>
        <p:txBody>
          <a:bodyPr wrap="none">
            <a:spAutoFit/>
          </a:bodyPr>
          <a:lstStyle/>
          <a:p>
            <a:r>
              <a:rPr lang="en-US" altLang="zh-CN" sz="1200" dirty="0">
                <a:latin typeface="+mj-lt"/>
              </a:rPr>
              <a:t>https://</a:t>
            </a:r>
            <a:r>
              <a:rPr lang="en-US" altLang="zh-CN" sz="1200" dirty="0" err="1">
                <a:latin typeface="+mj-lt"/>
              </a:rPr>
              <a:t>github.com</a:t>
            </a:r>
            <a:r>
              <a:rPr lang="en-US" altLang="zh-CN" sz="1200" dirty="0">
                <a:latin typeface="+mj-lt"/>
              </a:rPr>
              <a:t>/</a:t>
            </a:r>
            <a:r>
              <a:rPr lang="en-US" altLang="zh-CN" sz="1200" dirty="0" err="1">
                <a:latin typeface="+mj-lt"/>
              </a:rPr>
              <a:t>analyseether</a:t>
            </a:r>
            <a:r>
              <a:rPr lang="en-US" altLang="zh-CN" sz="1200" dirty="0">
                <a:latin typeface="+mj-lt"/>
              </a:rPr>
              <a:t>/</a:t>
            </a:r>
            <a:r>
              <a:rPr lang="en-US" altLang="zh-CN" sz="1200" dirty="0" err="1">
                <a:latin typeface="+mj-lt"/>
              </a:rPr>
              <a:t>ether_sql</a:t>
            </a:r>
            <a:endParaRPr lang="zh-CN" altLang="en-US" sz="1200" dirty="0">
              <a:latin typeface="+mj-lt"/>
            </a:endParaRPr>
          </a:p>
        </p:txBody>
      </p:sp>
      <p:pic>
        <p:nvPicPr>
          <p:cNvPr id="6" name="图片 5"/>
          <p:cNvPicPr>
            <a:picLocks noChangeAspect="1"/>
          </p:cNvPicPr>
          <p:nvPr/>
        </p:nvPicPr>
        <p:blipFill>
          <a:blip r:embed="rId1"/>
          <a:stretch>
            <a:fillRect/>
          </a:stretch>
        </p:blipFill>
        <p:spPr>
          <a:xfrm>
            <a:off x="971600" y="2492106"/>
            <a:ext cx="6618065" cy="38172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cs typeface="Arial" panose="020B0604020202020204" pitchFamily="34" charset="0"/>
              </a:rPr>
              <a:t>8.1 </a:t>
            </a:r>
            <a:r>
              <a:rPr lang="zh-CN" altLang="en-US" dirty="0">
                <a:ea typeface="宋体" panose="02010600030101010101" pitchFamily="2" charset="-122"/>
                <a:cs typeface="Arial" panose="020B0604020202020204" pitchFamily="34" charset="0"/>
              </a:rPr>
              <a:t>开源情报的基本概念</a:t>
            </a:r>
            <a:endParaRPr lang="zh-CN" altLang="en-US" dirty="0"/>
          </a:p>
        </p:txBody>
      </p:sp>
      <p:sp>
        <p:nvSpPr>
          <p:cNvPr id="3" name="内容占位符 2"/>
          <p:cNvSpPr>
            <a:spLocks noGrp="1"/>
          </p:cNvSpPr>
          <p:nvPr>
            <p:ph idx="1"/>
          </p:nvPr>
        </p:nvSpPr>
        <p:spPr/>
        <p:txBody>
          <a:bodyPr/>
          <a:lstStyle/>
          <a:p>
            <a:r>
              <a:rPr lang="en-US" altLang="zh-CN" sz="2000" dirty="0" err="1" smtClean="0"/>
              <a:t>Bellingcat</a:t>
            </a:r>
            <a:r>
              <a:rPr lang="zh-CN" altLang="en-US" sz="2000" dirty="0" smtClean="0"/>
              <a:t>对</a:t>
            </a:r>
            <a:r>
              <a:rPr lang="en-US" altLang="zh-CN" sz="2000" dirty="0"/>
              <a:t>2014</a:t>
            </a:r>
            <a:r>
              <a:rPr lang="zh-CN" altLang="en-US" sz="2000" dirty="0"/>
              <a:t>年马航</a:t>
            </a:r>
            <a:r>
              <a:rPr lang="en-US" altLang="zh-CN" sz="2000" dirty="0" err="1"/>
              <a:t>MH17</a:t>
            </a:r>
            <a:r>
              <a:rPr lang="zh-CN" altLang="en-US" sz="2000" dirty="0"/>
              <a:t>空难事件的情报</a:t>
            </a:r>
            <a:r>
              <a:rPr lang="zh-CN" altLang="en-US" sz="2000" dirty="0" smtClean="0"/>
              <a:t>分析：</a:t>
            </a:r>
            <a:endParaRPr lang="en-US" altLang="zh-CN" sz="2000" dirty="0" smtClean="0"/>
          </a:p>
          <a:p>
            <a:pPr lvl="1"/>
            <a:r>
              <a:rPr lang="zh-CN" altLang="en-US" sz="1800" dirty="0"/>
              <a:t>依据：飞机失事地区的</a:t>
            </a:r>
            <a:r>
              <a:rPr lang="en-US" altLang="zh-CN" sz="1800" dirty="0"/>
              <a:t>Twitter</a:t>
            </a:r>
            <a:r>
              <a:rPr lang="zh-CN" altLang="en-US" sz="1800" dirty="0"/>
              <a:t>推文、</a:t>
            </a:r>
            <a:r>
              <a:rPr lang="en-US" altLang="zh-CN" sz="1800" dirty="0"/>
              <a:t>Instagram</a:t>
            </a:r>
            <a:r>
              <a:rPr lang="zh-CN" altLang="en-US" sz="1800" dirty="0"/>
              <a:t>照片、</a:t>
            </a:r>
            <a:r>
              <a:rPr lang="en-US" altLang="zh-CN" sz="1800" dirty="0"/>
              <a:t>YouTube</a:t>
            </a:r>
            <a:r>
              <a:rPr lang="zh-CN" altLang="en-US" sz="1800" dirty="0"/>
              <a:t>视频、</a:t>
            </a:r>
            <a:r>
              <a:rPr lang="en-US" altLang="zh-CN" sz="1800" dirty="0"/>
              <a:t>Google</a:t>
            </a:r>
            <a:r>
              <a:rPr lang="zh-CN" altLang="en-US" sz="1800" dirty="0"/>
              <a:t>地图等公开数据</a:t>
            </a:r>
            <a:endParaRPr lang="en-US" altLang="zh-CN" sz="1800" dirty="0" smtClean="0"/>
          </a:p>
          <a:p>
            <a:pPr lvl="1"/>
            <a:r>
              <a:rPr lang="zh-CN" altLang="en-US" sz="1800" dirty="0" smtClean="0"/>
              <a:t>结论：飞机</a:t>
            </a:r>
            <a:r>
              <a:rPr lang="zh-CN" altLang="en-US" sz="1800" dirty="0"/>
              <a:t>是被俄制“山毛榉”导弹击落，以及导弹发射器的准确运输路线和时间，且空难事故后发射器最终进入俄罗斯境内</a:t>
            </a:r>
            <a:endParaRPr lang="zh-CN" altLang="en-US" sz="1800" dirty="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pic>
        <p:nvPicPr>
          <p:cNvPr id="5" name="图片 4"/>
          <p:cNvPicPr>
            <a:picLocks noChangeAspect="1"/>
          </p:cNvPicPr>
          <p:nvPr/>
        </p:nvPicPr>
        <p:blipFill>
          <a:blip r:embed="rId1"/>
          <a:stretch>
            <a:fillRect/>
          </a:stretch>
        </p:blipFill>
        <p:spPr>
          <a:xfrm>
            <a:off x="539552" y="3356992"/>
            <a:ext cx="2711475" cy="2949300"/>
          </a:xfrm>
          <a:prstGeom prst="rect">
            <a:avLst/>
          </a:prstGeom>
        </p:spPr>
      </p:pic>
      <p:pic>
        <p:nvPicPr>
          <p:cNvPr id="6" name="图片 5"/>
          <p:cNvPicPr>
            <a:picLocks noChangeAspect="1"/>
          </p:cNvPicPr>
          <p:nvPr/>
        </p:nvPicPr>
        <p:blipFill>
          <a:blip r:embed="rId2"/>
          <a:stretch>
            <a:fillRect/>
          </a:stretch>
        </p:blipFill>
        <p:spPr>
          <a:xfrm>
            <a:off x="3413339" y="3356991"/>
            <a:ext cx="2454805" cy="2932853"/>
          </a:xfrm>
          <a:prstGeom prst="rect">
            <a:avLst/>
          </a:prstGeom>
        </p:spPr>
      </p:pic>
      <p:pic>
        <p:nvPicPr>
          <p:cNvPr id="7" name="图片 6"/>
          <p:cNvPicPr>
            <a:picLocks noChangeAspect="1"/>
          </p:cNvPicPr>
          <p:nvPr/>
        </p:nvPicPr>
        <p:blipFill>
          <a:blip r:embed="rId3"/>
          <a:stretch>
            <a:fillRect/>
          </a:stretch>
        </p:blipFill>
        <p:spPr>
          <a:xfrm>
            <a:off x="6088275" y="3356989"/>
            <a:ext cx="2372157" cy="2904213"/>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a:t>
            </a:r>
            <a:r>
              <a:rPr lang="zh-CN" altLang="en-US" dirty="0">
                <a:latin typeface="+mj-ea"/>
                <a:ea typeface="+mj-ea"/>
              </a:rPr>
              <a:t>二</a:t>
            </a:r>
            <a:r>
              <a:rPr lang="zh-CN" altLang="en-US" dirty="0" smtClean="0">
                <a:latin typeface="+mj-ea"/>
                <a:ea typeface="+mj-ea"/>
              </a:rPr>
              <a:t>：</a:t>
            </a:r>
            <a:r>
              <a:rPr lang="zh-CN" altLang="en-US" dirty="0">
                <a:latin typeface="+mj-ea"/>
                <a:ea typeface="+mj-ea"/>
              </a:rPr>
              <a:t>区</a:t>
            </a:r>
            <a:r>
              <a:rPr lang="zh-CN" altLang="en-US" dirty="0" smtClean="0">
                <a:latin typeface="+mj-ea"/>
                <a:ea typeface="+mj-ea"/>
              </a:rPr>
              <a:t>块链开源情报分析</a:t>
            </a:r>
            <a:endParaRPr lang="zh-CN" altLang="en-US" dirty="0">
              <a:latin typeface="+mj-ea"/>
              <a:ea typeface="+mj-ea"/>
            </a:endParaRPr>
          </a:p>
        </p:txBody>
      </p:sp>
      <p:sp>
        <p:nvSpPr>
          <p:cNvPr id="3" name="内容占位符 2"/>
          <p:cNvSpPr>
            <a:spLocks noGrp="1"/>
          </p:cNvSpPr>
          <p:nvPr>
            <p:ph idx="1"/>
          </p:nvPr>
        </p:nvSpPr>
        <p:spPr>
          <a:xfrm>
            <a:off x="574675" y="1556792"/>
            <a:ext cx="8245797" cy="4267200"/>
          </a:xfrm>
        </p:spPr>
        <p:txBody>
          <a:bodyPr/>
          <a:lstStyle/>
          <a:p>
            <a:r>
              <a:rPr lang="zh-CN" altLang="en-US" sz="2000" dirty="0" smtClean="0"/>
              <a:t>区块链开源情报分析工具（</a:t>
            </a:r>
            <a:r>
              <a:rPr lang="en-US" altLang="zh-CN" sz="2000" dirty="0" smtClean="0"/>
              <a:t>8</a:t>
            </a:r>
            <a:r>
              <a:rPr lang="zh-CN" altLang="en-US" sz="2000" dirty="0" smtClean="0"/>
              <a:t>）：</a:t>
            </a:r>
            <a:r>
              <a:rPr lang="en-US" altLang="zh-CN" sz="2000" dirty="0" err="1"/>
              <a:t>Blockchain-etl</a:t>
            </a:r>
            <a:endParaRPr lang="en-US" altLang="zh-CN" sz="2000" dirty="0" smtClean="0"/>
          </a:p>
          <a:p>
            <a:pPr lvl="1"/>
            <a:r>
              <a:rPr lang="zh-CN" altLang="en-US" sz="1600" dirty="0"/>
              <a:t>用于区块链数据抽取加载的</a:t>
            </a:r>
            <a:r>
              <a:rPr lang="en-US" altLang="zh-CN" sz="1600" dirty="0"/>
              <a:t>Python</a:t>
            </a:r>
            <a:r>
              <a:rPr lang="zh-CN" altLang="en-US" sz="1600" dirty="0" smtClean="0"/>
              <a:t>脚本</a:t>
            </a:r>
            <a:endParaRPr lang="en-US" altLang="zh-CN" sz="1600" dirty="0" smtClean="0"/>
          </a:p>
          <a:p>
            <a:pPr lvl="1"/>
            <a:r>
              <a:rPr lang="zh-CN" altLang="en-US" sz="1600" dirty="0" smtClean="0"/>
              <a:t>采用</a:t>
            </a:r>
            <a:r>
              <a:rPr lang="en-US" altLang="zh-CN" sz="1600" dirty="0" err="1"/>
              <a:t>BigQuery</a:t>
            </a:r>
            <a:r>
              <a:rPr lang="zh-CN" altLang="en-US" sz="1600" dirty="0"/>
              <a:t>作为数据</a:t>
            </a:r>
            <a:r>
              <a:rPr lang="zh-CN" altLang="en-US" sz="1600" dirty="0" smtClean="0"/>
              <a:t>存储</a:t>
            </a:r>
            <a:endParaRPr lang="en-US" altLang="zh-CN" sz="1600" dirty="0" smtClean="0"/>
          </a:p>
          <a:p>
            <a:pPr lvl="1"/>
            <a:r>
              <a:rPr lang="zh-CN" altLang="en-US" sz="1600" dirty="0" smtClean="0"/>
              <a:t>目前</a:t>
            </a:r>
            <a:r>
              <a:rPr lang="zh-CN" altLang="en-US" sz="1600" dirty="0"/>
              <a:t>支持比特币、莱特币、以太坊等多个区块链，支持有向图分析</a:t>
            </a:r>
            <a:endParaRPr lang="en-US" altLang="zh-CN" sz="1600" dirty="0" smtClean="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
        <p:nvSpPr>
          <p:cNvPr id="5" name="矩形 4"/>
          <p:cNvSpPr/>
          <p:nvPr/>
        </p:nvSpPr>
        <p:spPr>
          <a:xfrm>
            <a:off x="648927" y="6248345"/>
            <a:ext cx="3206327" cy="276999"/>
          </a:xfrm>
          <a:prstGeom prst="rect">
            <a:avLst/>
          </a:prstGeom>
        </p:spPr>
        <p:txBody>
          <a:bodyPr wrap="none">
            <a:spAutoFit/>
          </a:bodyPr>
          <a:lstStyle/>
          <a:p>
            <a:r>
              <a:rPr lang="en-US" altLang="zh-CN" sz="1200" dirty="0">
                <a:latin typeface="+mj-lt"/>
              </a:rPr>
              <a:t>https://</a:t>
            </a:r>
            <a:r>
              <a:rPr lang="en-US" altLang="zh-CN" sz="1200" dirty="0" err="1">
                <a:latin typeface="+mj-lt"/>
              </a:rPr>
              <a:t>github.com</a:t>
            </a:r>
            <a:r>
              <a:rPr lang="en-US" altLang="zh-CN" sz="1200" dirty="0">
                <a:latin typeface="+mj-lt"/>
              </a:rPr>
              <a:t>/</a:t>
            </a:r>
            <a:r>
              <a:rPr lang="en-US" altLang="zh-CN" sz="1200" dirty="0" err="1">
                <a:latin typeface="+mj-lt"/>
              </a:rPr>
              <a:t>blockchain-etl</a:t>
            </a:r>
            <a:endParaRPr lang="zh-CN" altLang="en-US" sz="1200" dirty="0">
              <a:latin typeface="+mj-lt"/>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8926" y="2791134"/>
            <a:ext cx="7307449" cy="347560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ea typeface="+mj-ea"/>
              </a:rPr>
              <a:t>案例</a:t>
            </a:r>
            <a:r>
              <a:rPr lang="zh-CN" altLang="en-US" dirty="0">
                <a:latin typeface="+mj-ea"/>
                <a:ea typeface="+mj-ea"/>
              </a:rPr>
              <a:t>二</a:t>
            </a:r>
            <a:r>
              <a:rPr lang="zh-CN" altLang="en-US" dirty="0" smtClean="0">
                <a:latin typeface="+mj-ea"/>
                <a:ea typeface="+mj-ea"/>
              </a:rPr>
              <a:t>：</a:t>
            </a:r>
            <a:r>
              <a:rPr lang="zh-CN" altLang="en-US" dirty="0">
                <a:latin typeface="+mj-ea"/>
                <a:ea typeface="+mj-ea"/>
              </a:rPr>
              <a:t>区</a:t>
            </a:r>
            <a:r>
              <a:rPr lang="zh-CN" altLang="en-US" dirty="0" smtClean="0">
                <a:latin typeface="+mj-ea"/>
                <a:ea typeface="+mj-ea"/>
              </a:rPr>
              <a:t>块链开源情报分析</a:t>
            </a:r>
            <a:endParaRPr lang="zh-CN" altLang="en-US" dirty="0">
              <a:latin typeface="+mj-ea"/>
              <a:ea typeface="+mj-ea"/>
            </a:endParaRPr>
          </a:p>
        </p:txBody>
      </p:sp>
      <p:sp>
        <p:nvSpPr>
          <p:cNvPr id="3" name="内容占位符 2"/>
          <p:cNvSpPr>
            <a:spLocks noGrp="1"/>
          </p:cNvSpPr>
          <p:nvPr>
            <p:ph idx="1"/>
          </p:nvPr>
        </p:nvSpPr>
        <p:spPr>
          <a:xfrm>
            <a:off x="574675" y="1556792"/>
            <a:ext cx="8253685" cy="4267200"/>
          </a:xfrm>
        </p:spPr>
        <p:txBody>
          <a:bodyPr/>
          <a:lstStyle/>
          <a:p>
            <a:r>
              <a:rPr lang="zh-CN" altLang="en-US" sz="2000" dirty="0" smtClean="0"/>
              <a:t>区块链开源情报分析工具（</a:t>
            </a:r>
            <a:r>
              <a:rPr lang="en-US" altLang="zh-CN" sz="2000" dirty="0" smtClean="0"/>
              <a:t>9</a:t>
            </a:r>
            <a:r>
              <a:rPr lang="zh-CN" altLang="en-US" sz="2000" dirty="0" smtClean="0"/>
              <a:t>）：</a:t>
            </a:r>
            <a:r>
              <a:rPr lang="en-US" altLang="zh-CN" sz="2000" dirty="0" err="1" smtClean="0"/>
              <a:t>Coinalysis</a:t>
            </a:r>
            <a:endParaRPr lang="en-US" altLang="zh-CN" sz="2000" dirty="0" smtClean="0"/>
          </a:p>
          <a:p>
            <a:pPr lvl="1"/>
            <a:r>
              <a:rPr lang="zh-CN" altLang="en-US" sz="1600" dirty="0"/>
              <a:t>针对比特币区块链的图分析工具，采用</a:t>
            </a:r>
            <a:r>
              <a:rPr lang="en-US" altLang="zh-CN" sz="1600" dirty="0"/>
              <a:t>Python</a:t>
            </a:r>
            <a:r>
              <a:rPr lang="zh-CN" altLang="en-US" sz="1600" dirty="0"/>
              <a:t>和</a:t>
            </a:r>
            <a:r>
              <a:rPr lang="en-US" altLang="zh-CN" sz="1600" dirty="0"/>
              <a:t>Java</a:t>
            </a:r>
            <a:r>
              <a:rPr lang="zh-CN" altLang="en-US" sz="1600" dirty="0" smtClean="0"/>
              <a:t>开发</a:t>
            </a:r>
            <a:endParaRPr lang="en-US" altLang="zh-CN" sz="1600" dirty="0" smtClean="0"/>
          </a:p>
          <a:p>
            <a:pPr lvl="1"/>
            <a:r>
              <a:rPr lang="zh-CN" altLang="en-US" sz="1600" dirty="0" smtClean="0"/>
              <a:t>基本</a:t>
            </a:r>
            <a:r>
              <a:rPr lang="zh-CN" altLang="en-US" sz="1600" dirty="0"/>
              <a:t>思路是建立地址之间的链接，然后进行分析</a:t>
            </a:r>
            <a:r>
              <a:rPr lang="zh-CN" altLang="en-US" sz="1600" dirty="0" smtClean="0"/>
              <a:t>。目前</a:t>
            </a:r>
            <a:r>
              <a:rPr lang="zh-CN" altLang="en-US" sz="1600" dirty="0"/>
              <a:t>仅支持比特币</a:t>
            </a:r>
            <a:r>
              <a:rPr lang="zh-CN" altLang="en-US" sz="1600" dirty="0" smtClean="0"/>
              <a:t>。</a:t>
            </a:r>
            <a:endParaRPr lang="en-US" altLang="zh-CN" sz="1600" dirty="0" smtClean="0"/>
          </a:p>
          <a:p>
            <a:r>
              <a:rPr lang="zh-CN" altLang="en-US" sz="2000" dirty="0"/>
              <a:t>区块链开源情报分析</a:t>
            </a:r>
            <a:r>
              <a:rPr lang="zh-CN" altLang="en-US" sz="2000" dirty="0" smtClean="0"/>
              <a:t>工具</a:t>
            </a:r>
            <a:r>
              <a:rPr lang="zh-CN" altLang="en-US" sz="2000" dirty="0"/>
              <a:t>（</a:t>
            </a:r>
            <a:r>
              <a:rPr lang="en-US" altLang="zh-CN" sz="2000" dirty="0" smtClean="0"/>
              <a:t>10</a:t>
            </a:r>
            <a:r>
              <a:rPr lang="zh-CN" altLang="en-US" sz="2000" dirty="0" smtClean="0"/>
              <a:t>）：</a:t>
            </a:r>
            <a:r>
              <a:rPr lang="en-US" altLang="zh-CN" sz="2000" dirty="0"/>
              <a:t>bitcoin-</a:t>
            </a:r>
            <a:r>
              <a:rPr lang="en-US" altLang="zh-CN" sz="2000" dirty="0" err="1"/>
              <a:t>blockchain</a:t>
            </a:r>
            <a:r>
              <a:rPr lang="en-US" altLang="zh-CN" sz="2000" dirty="0"/>
              <a:t>-parser</a:t>
            </a:r>
            <a:endParaRPr lang="en-US" altLang="zh-CN" sz="2000" dirty="0"/>
          </a:p>
          <a:p>
            <a:pPr lvl="1"/>
            <a:r>
              <a:rPr lang="zh-CN" altLang="en-US" sz="1600" dirty="0"/>
              <a:t>用来解析比特币</a:t>
            </a:r>
            <a:r>
              <a:rPr lang="en-US" altLang="zh-CN" sz="1600" dirty="0" err="1"/>
              <a:t>blk.dat</a:t>
            </a:r>
            <a:r>
              <a:rPr lang="zh-CN" altLang="en-US" sz="1600" dirty="0"/>
              <a:t>的</a:t>
            </a:r>
            <a:r>
              <a:rPr lang="en-US" altLang="zh-CN" sz="1600" dirty="0"/>
              <a:t>python</a:t>
            </a:r>
            <a:r>
              <a:rPr lang="zh-CN" altLang="en-US" sz="1600" dirty="0"/>
              <a:t>开发库</a:t>
            </a:r>
            <a:r>
              <a:rPr lang="zh-CN" altLang="en-US" sz="1600" dirty="0" smtClean="0"/>
              <a:t>。</a:t>
            </a:r>
            <a:endParaRPr lang="en-US" altLang="zh-CN" sz="1600" dirty="0" smtClean="0"/>
          </a:p>
          <a:p>
            <a:pPr lvl="1"/>
            <a:endParaRPr lang="en-US" altLang="zh-CN" sz="1600" dirty="0"/>
          </a:p>
          <a:p>
            <a:endParaRPr lang="en-US" altLang="zh-CN" sz="2000" dirty="0" smtClean="0"/>
          </a:p>
        </p:txBody>
      </p:sp>
      <p:sp>
        <p:nvSpPr>
          <p:cNvPr id="4" name="灯片编号占位符 3"/>
          <p:cNvSpPr>
            <a:spLocks noGrp="1"/>
          </p:cNvSpPr>
          <p:nvPr>
            <p:ph type="sldNum" sz="quarter" idx="12"/>
          </p:nvPr>
        </p:nvSpPr>
        <p:spPr/>
        <p:txBody>
          <a:bodyPr/>
          <a:lstStyle/>
          <a:p>
            <a:pPr>
              <a:defRPr/>
            </a:pPr>
            <a:r>
              <a:rPr lang="zh-CN" altLang="en-US" smtClean="0"/>
              <a:t>第</a:t>
            </a:r>
            <a:fld id="{6F83C59E-A256-40B9-B415-6031A5C88378}" type="slidenum">
              <a:rPr lang="en-US" altLang="zh-CN" smtClean="0"/>
            </a:fld>
            <a:r>
              <a:rPr lang="zh-CN" altLang="en-US" smtClean="0"/>
              <a:t>页</a:t>
            </a:r>
            <a:endParaRPr lang="en-US" altLang="zh-CN"/>
          </a:p>
        </p:txBody>
      </p:sp>
      <p:sp>
        <p:nvSpPr>
          <p:cNvPr id="5" name="矩形 4"/>
          <p:cNvSpPr/>
          <p:nvPr/>
        </p:nvSpPr>
        <p:spPr>
          <a:xfrm>
            <a:off x="585752" y="5829491"/>
            <a:ext cx="5686172" cy="461665"/>
          </a:xfrm>
          <a:prstGeom prst="rect">
            <a:avLst/>
          </a:prstGeom>
        </p:spPr>
        <p:txBody>
          <a:bodyPr wrap="none">
            <a:spAutoFit/>
          </a:bodyPr>
          <a:lstStyle/>
          <a:p>
            <a:r>
              <a:rPr lang="en-US" altLang="zh-CN" sz="1200" dirty="0">
                <a:latin typeface="+mj-lt"/>
              </a:rPr>
              <a:t>https://</a:t>
            </a:r>
            <a:r>
              <a:rPr lang="en-US" altLang="zh-CN" sz="1200" dirty="0" err="1" smtClean="0">
                <a:latin typeface="+mj-lt"/>
              </a:rPr>
              <a:t>github.com</a:t>
            </a:r>
            <a:r>
              <a:rPr lang="en-US" altLang="zh-CN" sz="1200" dirty="0" smtClean="0">
                <a:latin typeface="+mj-lt"/>
              </a:rPr>
              <a:t>/</a:t>
            </a:r>
            <a:r>
              <a:rPr lang="en-US" altLang="zh-CN" sz="1200" dirty="0" err="1" smtClean="0">
                <a:latin typeface="+mj-lt"/>
              </a:rPr>
              <a:t>pdaian</a:t>
            </a:r>
            <a:r>
              <a:rPr lang="en-US" altLang="zh-CN" sz="1200" dirty="0" smtClean="0">
                <a:latin typeface="+mj-lt"/>
              </a:rPr>
              <a:t>/</a:t>
            </a:r>
            <a:r>
              <a:rPr lang="en-US" altLang="zh-CN" sz="1200" dirty="0" err="1" smtClean="0">
                <a:latin typeface="+mj-lt"/>
              </a:rPr>
              <a:t>coinalysis</a:t>
            </a:r>
            <a:endParaRPr lang="en-US" altLang="zh-CN" sz="1200" dirty="0" smtClean="0">
              <a:latin typeface="+mj-lt"/>
            </a:endParaRPr>
          </a:p>
          <a:p>
            <a:r>
              <a:rPr lang="en-US" altLang="zh-CN" sz="1200" dirty="0">
                <a:latin typeface="+mj-lt"/>
              </a:rPr>
              <a:t>https://</a:t>
            </a:r>
            <a:r>
              <a:rPr lang="en-US" altLang="zh-CN" sz="1200" dirty="0" err="1">
                <a:latin typeface="+mj-lt"/>
              </a:rPr>
              <a:t>github.com</a:t>
            </a:r>
            <a:r>
              <a:rPr lang="en-US" altLang="zh-CN" sz="1200" dirty="0">
                <a:latin typeface="+mj-lt"/>
              </a:rPr>
              <a:t>/</a:t>
            </a:r>
            <a:r>
              <a:rPr lang="en-US" altLang="zh-CN" sz="1200" dirty="0" err="1">
                <a:latin typeface="+mj-lt"/>
              </a:rPr>
              <a:t>alecalve</a:t>
            </a:r>
            <a:r>
              <a:rPr lang="en-US" altLang="zh-CN" sz="1200" dirty="0">
                <a:latin typeface="+mj-lt"/>
              </a:rPr>
              <a:t>/python-bitcoin-</a:t>
            </a:r>
            <a:r>
              <a:rPr lang="en-US" altLang="zh-CN" sz="1200" dirty="0" err="1">
                <a:latin typeface="+mj-lt"/>
              </a:rPr>
              <a:t>blockchain</a:t>
            </a:r>
            <a:r>
              <a:rPr lang="en-US" altLang="zh-CN" sz="1200" dirty="0">
                <a:latin typeface="+mj-lt"/>
              </a:rPr>
              <a:t>-parser</a:t>
            </a:r>
            <a:endParaRPr lang="zh-CN" altLang="en-US" sz="1200"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en-US" altLang="zh-CN" dirty="0" smtClean="0">
                <a:ea typeface="宋体" panose="02010600030101010101" pitchFamily="2" charset="-122"/>
                <a:cs typeface="Arial" panose="020B0604020202020204" pitchFamily="34" charset="0"/>
              </a:rPr>
              <a:t>8.1 </a:t>
            </a:r>
            <a:r>
              <a:rPr lang="zh-CN" altLang="en-US" dirty="0">
                <a:ea typeface="宋体" panose="02010600030101010101" pitchFamily="2" charset="-122"/>
                <a:cs typeface="Arial" panose="020B0604020202020204" pitchFamily="34" charset="0"/>
              </a:rPr>
              <a:t>开源情报的基本概念</a:t>
            </a:r>
            <a:endParaRPr lang="zh-CN" altLang="en-US" b="1" dirty="0">
              <a:latin typeface="+mj-ea"/>
              <a:ea typeface="+mj-ea"/>
              <a:cs typeface="Tahoma" panose="020B0604030504040204" pitchFamily="34" charset="0"/>
            </a:endParaRPr>
          </a:p>
        </p:txBody>
      </p:sp>
      <p:sp>
        <p:nvSpPr>
          <p:cNvPr id="2" name="内容占位符 1"/>
          <p:cNvSpPr>
            <a:spLocks noGrp="1"/>
          </p:cNvSpPr>
          <p:nvPr>
            <p:ph idx="1"/>
          </p:nvPr>
        </p:nvSpPr>
        <p:spPr/>
        <p:txBody>
          <a:bodyPr/>
          <a:lstStyle/>
          <a:p>
            <a:r>
              <a:rPr lang="zh-CN" altLang="en-US" sz="2000" dirty="0" smtClean="0"/>
              <a:t>开源情报为什么重要？</a:t>
            </a:r>
            <a:endParaRPr lang="en-US" altLang="zh-CN" sz="2000" dirty="0" smtClean="0"/>
          </a:p>
          <a:p>
            <a:pPr lvl="1"/>
            <a:r>
              <a:rPr lang="zh-CN" altLang="en-US" sz="1800" dirty="0" smtClean="0"/>
              <a:t>开源情报更加全面综合和系统，更能显示变化的趋势和</a:t>
            </a:r>
            <a:r>
              <a:rPr lang="zh-CN" altLang="en-US" sz="1800" dirty="0"/>
              <a:t>规律（内在价值和</a:t>
            </a:r>
            <a:r>
              <a:rPr lang="zh-CN" altLang="en-US" sz="1800" dirty="0" smtClean="0"/>
              <a:t>特性）</a:t>
            </a:r>
            <a:endParaRPr lang="en-US" altLang="zh-CN" sz="1800" dirty="0" smtClean="0"/>
          </a:p>
          <a:p>
            <a:pPr lvl="1"/>
            <a:r>
              <a:rPr lang="zh-CN" altLang="en-US" sz="1800" dirty="0" smtClean="0"/>
              <a:t>网络空间放大了开源情报的重要性：网络空间已成为人们生存的另一半空间，一个开放、复杂、巨大的海量信息源，网络空间使得开源情报特征更突出、重要、必不可少</a:t>
            </a:r>
            <a:endParaRPr lang="en-US" altLang="zh-CN" sz="1800" dirty="0" smtClean="0"/>
          </a:p>
          <a:p>
            <a:pPr lvl="1"/>
            <a:r>
              <a:rPr lang="zh-CN" altLang="en-US" sz="1800" dirty="0" smtClean="0"/>
              <a:t>开源情报是社会态势分析的基础：网络</a:t>
            </a:r>
            <a:r>
              <a:rPr lang="zh-CN" altLang="en-US" sz="1800" dirty="0"/>
              <a:t>时代</a:t>
            </a:r>
            <a:r>
              <a:rPr lang="zh-CN" altLang="en-US" sz="1800" dirty="0" smtClean="0"/>
              <a:t>中各类社会群体的形成变得十分容易，且动态变化更快、更难以预测，其组织形式更广，更深不可测，社会态势精确把握必要且必须。</a:t>
            </a:r>
            <a:endParaRPr lang="en-US" altLang="zh-CN" sz="1800" dirty="0" smtClean="0"/>
          </a:p>
          <a:p>
            <a:endParaRPr lang="en-US" altLang="zh-CN" sz="2000" dirty="0" smtClean="0"/>
          </a:p>
          <a:p>
            <a:endParaRPr lang="zh-CN" altLang="en-US" sz="20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504" y="4474483"/>
            <a:ext cx="4732427" cy="2351112"/>
          </a:xfrm>
          <a:prstGeom prst="rect">
            <a:avLst/>
          </a:prstGeom>
        </p:spPr>
      </p:pic>
      <p:pic>
        <p:nvPicPr>
          <p:cNvPr id="184322" name="Picture 2" descr="广义网络空间研究综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1026" y="4521436"/>
            <a:ext cx="2363262" cy="2336099"/>
          </a:xfrm>
          <a:prstGeom prst="rect">
            <a:avLst/>
          </a:prstGeom>
          <a:noFill/>
          <a:extLst>
            <a:ext uri="{909E8E84-426E-40DD-AFC4-6F175D3DCCD1}">
              <a14:hiddenFill xmlns:a14="http://schemas.microsoft.com/office/drawing/2010/main">
                <a:solidFill>
                  <a:srgbClr val="FFFFFF"/>
                </a:solidFill>
              </a14:hiddenFill>
            </a:ext>
          </a:extLst>
        </p:spPr>
      </p:pic>
      <p:pic>
        <p:nvPicPr>
          <p:cNvPr id="184326" name="Picture 6" descr="http://p3.ifengimg.com/a/2018_21/d3f93a6c595e0fb_size262_w1620_h10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957" y="4471291"/>
            <a:ext cx="3605723" cy="2403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05A1CC5-D28A-4953-8980-D91BA4BDE5E9}" type="slidenum">
              <a:rPr lang="zh-CN" altLang="en-US"/>
            </a:fld>
            <a:endParaRPr lang="en-US" altLang="zh-CN"/>
          </a:p>
        </p:txBody>
      </p:sp>
      <p:sp>
        <p:nvSpPr>
          <p:cNvPr id="8194" name="Rectangle 2"/>
          <p:cNvSpPr>
            <a:spLocks noGrp="1" noChangeArrowheads="1"/>
          </p:cNvSpPr>
          <p:nvPr>
            <p:ph type="title"/>
          </p:nvPr>
        </p:nvSpPr>
        <p:spPr/>
        <p:txBody>
          <a:bodyPr/>
          <a:lstStyle/>
          <a:p>
            <a:r>
              <a:rPr lang="en-US" altLang="zh-CN" dirty="0" smtClean="0">
                <a:ea typeface="宋体" panose="02010600030101010101" pitchFamily="2" charset="-122"/>
                <a:cs typeface="Arial" panose="020B0604020202020204" pitchFamily="34" charset="0"/>
              </a:rPr>
              <a:t>8.1 </a:t>
            </a:r>
            <a:r>
              <a:rPr lang="zh-CN" altLang="en-US" dirty="0">
                <a:ea typeface="宋体" panose="02010600030101010101" pitchFamily="2" charset="-122"/>
                <a:cs typeface="Arial" panose="020B0604020202020204" pitchFamily="34" charset="0"/>
              </a:rPr>
              <a:t>开源情报的基本概念</a:t>
            </a:r>
            <a:endParaRPr lang="zh-CN" altLang="en-US" b="1" dirty="0">
              <a:latin typeface="+mj-ea"/>
              <a:ea typeface="+mj-ea"/>
              <a:cs typeface="Tahoma" panose="020B0604030504040204" pitchFamily="34" charset="0"/>
            </a:endParaRPr>
          </a:p>
        </p:txBody>
      </p:sp>
      <p:sp>
        <p:nvSpPr>
          <p:cNvPr id="2" name="内容占位符 1"/>
          <p:cNvSpPr>
            <a:spLocks noGrp="1"/>
          </p:cNvSpPr>
          <p:nvPr>
            <p:ph idx="1"/>
          </p:nvPr>
        </p:nvSpPr>
        <p:spPr>
          <a:xfrm>
            <a:off x="566737" y="1394048"/>
            <a:ext cx="8008937" cy="4267200"/>
          </a:xfrm>
        </p:spPr>
        <p:txBody>
          <a:bodyPr/>
          <a:lstStyle/>
          <a:p>
            <a:pPr>
              <a:spcBef>
                <a:spcPts val="0"/>
              </a:spcBef>
            </a:pPr>
            <a:r>
              <a:rPr lang="zh-CN" altLang="en-US" sz="2000" dirty="0" smtClean="0"/>
              <a:t>开源情报分析的价值：</a:t>
            </a:r>
            <a:endParaRPr lang="en-US" altLang="zh-CN" sz="2000" dirty="0" smtClean="0"/>
          </a:p>
          <a:p>
            <a:pPr lvl="1">
              <a:spcBef>
                <a:spcPts val="0"/>
              </a:spcBef>
            </a:pPr>
            <a:r>
              <a:rPr lang="zh-CN" altLang="en-US" sz="1800" dirty="0"/>
              <a:t>情报</a:t>
            </a:r>
            <a:r>
              <a:rPr lang="zh-CN" altLang="en-US" sz="1800" dirty="0" smtClean="0"/>
              <a:t>收集成本小，风险低</a:t>
            </a:r>
            <a:endParaRPr lang="en-US" altLang="zh-CN" sz="1800" dirty="0" smtClean="0"/>
          </a:p>
          <a:p>
            <a:pPr lvl="2">
              <a:spcBef>
                <a:spcPts val="0"/>
              </a:spcBef>
            </a:pPr>
            <a:r>
              <a:rPr lang="zh-CN" altLang="en-US" sz="1600" dirty="0"/>
              <a:t>开源</a:t>
            </a:r>
            <a:r>
              <a:rPr lang="zh-CN" altLang="en-US" sz="1600" dirty="0" smtClean="0"/>
              <a:t>情报的经济成本较低，相比卫星等工具投入回报比更大</a:t>
            </a:r>
            <a:endParaRPr lang="en-US" altLang="zh-CN" sz="1600" dirty="0" smtClean="0"/>
          </a:p>
          <a:p>
            <a:pPr lvl="2">
              <a:spcBef>
                <a:spcPts val="0"/>
              </a:spcBef>
            </a:pPr>
            <a:r>
              <a:rPr lang="zh-CN" altLang="en-US" sz="1600" dirty="0" smtClean="0"/>
              <a:t>降低情报收集工作量，不需太多专业人员</a:t>
            </a:r>
            <a:endParaRPr lang="en-US" altLang="zh-CN" sz="1600" dirty="0" smtClean="0"/>
          </a:p>
          <a:p>
            <a:pPr lvl="2">
              <a:spcBef>
                <a:spcPts val="0"/>
              </a:spcBef>
            </a:pPr>
            <a:r>
              <a:rPr lang="zh-CN" altLang="en-US" sz="1600" dirty="0" smtClean="0"/>
              <a:t>几乎零风险，对企业和社会机构可以避免其他情报工作中的违法</a:t>
            </a:r>
            <a:r>
              <a:rPr lang="en-US" altLang="zh-CN" sz="1600" dirty="0" smtClean="0"/>
              <a:t>/</a:t>
            </a:r>
            <a:r>
              <a:rPr lang="zh-CN" altLang="en-US" sz="1600" dirty="0" smtClean="0"/>
              <a:t>违反道德风险；对国家可以避免其他情报工作常常引发的外交纠纷</a:t>
            </a:r>
            <a:endParaRPr lang="en-US" altLang="zh-CN" sz="1600" dirty="0" smtClean="0"/>
          </a:p>
          <a:p>
            <a:pPr lvl="1">
              <a:spcBef>
                <a:spcPts val="0"/>
              </a:spcBef>
            </a:pPr>
            <a:r>
              <a:rPr lang="zh-CN" altLang="en-US" sz="1800" dirty="0"/>
              <a:t>情报</a:t>
            </a:r>
            <a:r>
              <a:rPr lang="zh-CN" altLang="en-US" sz="1800" dirty="0" smtClean="0"/>
              <a:t>内容更加丰富</a:t>
            </a:r>
            <a:endParaRPr lang="en-US" altLang="zh-CN" sz="1800" dirty="0" smtClean="0"/>
          </a:p>
          <a:p>
            <a:pPr lvl="2">
              <a:spcBef>
                <a:spcPts val="0"/>
              </a:spcBef>
            </a:pPr>
            <a:r>
              <a:rPr lang="zh-CN" altLang="en-US" sz="1600" dirty="0" smtClean="0"/>
              <a:t>情报具有不断变化属性，主题切换很快，需要很多背景信息（如某国家的社会、经济和文化信息等），开源情报可以提供</a:t>
            </a:r>
            <a:endParaRPr lang="en-US" altLang="zh-CN" sz="1600" dirty="0" smtClean="0"/>
          </a:p>
          <a:p>
            <a:pPr lvl="2">
              <a:spcBef>
                <a:spcPts val="0"/>
              </a:spcBef>
            </a:pPr>
            <a:r>
              <a:rPr lang="zh-CN" altLang="en-US" sz="1600" dirty="0"/>
              <a:t>开源</a:t>
            </a:r>
            <a:r>
              <a:rPr lang="zh-CN" altLang="en-US" sz="1600" dirty="0" smtClean="0"/>
              <a:t>情报可以为秘密情报提供丰富的上下文补充，辅助情报人员理解</a:t>
            </a:r>
            <a:endParaRPr lang="en-US" altLang="zh-CN" sz="1600" dirty="0" smtClean="0"/>
          </a:p>
          <a:p>
            <a:pPr lvl="2">
              <a:spcBef>
                <a:spcPts val="0"/>
              </a:spcBef>
            </a:pPr>
            <a:r>
              <a:rPr lang="zh-CN" altLang="en-US" sz="1600" dirty="0" smtClean="0"/>
              <a:t>开源情报能持续获取，可形成较长时间序列的连贯信息，有助于研究事物长期规律和趋势。</a:t>
            </a:r>
            <a:endParaRPr lang="en-US" altLang="zh-CN" sz="1600" dirty="0" smtClean="0"/>
          </a:p>
          <a:p>
            <a:pPr lvl="1">
              <a:spcBef>
                <a:spcPts val="0"/>
              </a:spcBef>
            </a:pPr>
            <a:r>
              <a:rPr lang="zh-CN" altLang="en-US" sz="1800" dirty="0"/>
              <a:t>情报</a:t>
            </a:r>
            <a:r>
              <a:rPr lang="zh-CN" altLang="en-US" sz="1800" dirty="0" smtClean="0"/>
              <a:t>工作具有隐蔽性</a:t>
            </a:r>
            <a:endParaRPr lang="en-US" altLang="zh-CN" sz="1800" dirty="0" smtClean="0"/>
          </a:p>
          <a:p>
            <a:pPr lvl="2">
              <a:spcBef>
                <a:spcPts val="0"/>
              </a:spcBef>
            </a:pPr>
            <a:r>
              <a:rPr lang="zh-CN" altLang="en-US" sz="1600" dirty="0" smtClean="0"/>
              <a:t>开源情报可以保护情报源和情报方法</a:t>
            </a:r>
            <a:endParaRPr lang="en-US" altLang="zh-CN" sz="1600" dirty="0" smtClean="0"/>
          </a:p>
          <a:p>
            <a:pPr lvl="2">
              <a:spcBef>
                <a:spcPts val="0"/>
              </a:spcBef>
            </a:pPr>
            <a:r>
              <a:rPr lang="zh-CN" altLang="en-US" sz="1600" dirty="0"/>
              <a:t>开源情报</a:t>
            </a:r>
            <a:r>
              <a:rPr lang="zh-CN" altLang="en-US" sz="1600" dirty="0" smtClean="0"/>
              <a:t>可以保护自身战略意图</a:t>
            </a:r>
            <a:endParaRPr lang="en-US" altLang="zh-CN" sz="1600" dirty="0" smtClean="0"/>
          </a:p>
          <a:p>
            <a:pPr>
              <a:spcBef>
                <a:spcPts val="0"/>
              </a:spcBef>
            </a:pPr>
            <a:r>
              <a:rPr lang="zh-CN" altLang="en-US" sz="2200" dirty="0" smtClean="0"/>
              <a:t>不足：</a:t>
            </a:r>
            <a:endParaRPr lang="en-US" altLang="zh-CN" sz="2200" dirty="0" smtClean="0"/>
          </a:p>
          <a:p>
            <a:pPr lvl="1">
              <a:spcBef>
                <a:spcPts val="0"/>
              </a:spcBef>
            </a:pPr>
            <a:r>
              <a:rPr lang="zh-CN" altLang="en-US" sz="1800" dirty="0" smtClean="0"/>
              <a:t>信息量大、信息过载、需要花费大量精力筛选有用情报</a:t>
            </a:r>
            <a:endParaRPr lang="en-US" altLang="zh-CN" sz="1800" dirty="0" smtClean="0"/>
          </a:p>
          <a:p>
            <a:pPr lvl="1">
              <a:spcBef>
                <a:spcPts val="0"/>
              </a:spcBef>
            </a:pPr>
            <a:r>
              <a:rPr lang="zh-CN" altLang="en-US" sz="1800" dirty="0"/>
              <a:t>信息</a:t>
            </a:r>
            <a:r>
              <a:rPr lang="zh-CN" altLang="en-US" sz="1800" dirty="0" smtClean="0"/>
              <a:t>真实性难以确定</a:t>
            </a:r>
            <a:endParaRPr lang="zh-CN" altLang="en-US" sz="1800"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PP_MARK_KEY" val="fccc5651-20e5-4cde-82d3-7e0802293808"/>
  <p:tag name="COMMONDATA" val="eyJoZGlkIjoiMjkwY2ZjNzVmMTlkNmQyYWRlYTVjMmNkMmE3MWRkMGEifQ=="/>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0</TotalTime>
  <Words>10284</Words>
  <Application>WPS 演示</Application>
  <PresentationFormat>全屏显示(4:3)</PresentationFormat>
  <Paragraphs>832</Paragraphs>
  <Slides>71</Slides>
  <Notes>31</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71</vt:i4>
      </vt:variant>
    </vt:vector>
  </HeadingPairs>
  <TitlesOfParts>
    <vt:vector size="92" baseType="lpstr">
      <vt:lpstr>Arial</vt:lpstr>
      <vt:lpstr>宋体</vt:lpstr>
      <vt:lpstr>Wingdings</vt:lpstr>
      <vt:lpstr>Verdana</vt:lpstr>
      <vt:lpstr>华文行楷</vt:lpstr>
      <vt:lpstr>华文隶书</vt:lpstr>
      <vt:lpstr>华文新魏</vt:lpstr>
      <vt:lpstr>ZapfDingbats</vt:lpstr>
      <vt:lpstr>华文楷体</vt:lpstr>
      <vt:lpstr>Tahoma</vt:lpstr>
      <vt:lpstr>微软雅黑</vt:lpstr>
      <vt:lpstr>Arial Unicode MS</vt:lpstr>
      <vt:lpstr>Calibri</vt:lpstr>
      <vt:lpstr>黑体</vt:lpstr>
      <vt:lpstr>华文中宋</vt:lpstr>
      <vt:lpstr>仿宋</vt:lpstr>
      <vt:lpstr>微软雅黑 Light</vt:lpstr>
      <vt:lpstr>MS PGothic</vt:lpstr>
      <vt:lpstr>-apple-system</vt:lpstr>
      <vt:lpstr>Segoe Print</vt:lpstr>
      <vt:lpstr>Profile</vt:lpstr>
      <vt:lpstr>数字内容安全</vt:lpstr>
      <vt:lpstr>本章内容</vt:lpstr>
      <vt:lpstr>8.1 开源情报的基本概念</vt:lpstr>
      <vt:lpstr>8.1 开源情报的基本概念</vt:lpstr>
      <vt:lpstr>8.1 开源情报的基本概念</vt:lpstr>
      <vt:lpstr>8.1 开源情报的基本概念</vt:lpstr>
      <vt:lpstr>8.1 开源情报的基本概念</vt:lpstr>
      <vt:lpstr>8.1 开源情报的基本概念</vt:lpstr>
      <vt:lpstr>8.1 开源情报的基本概念</vt:lpstr>
      <vt:lpstr>本章内容</vt:lpstr>
      <vt:lpstr>8.2 开源情报分析框架</vt:lpstr>
      <vt:lpstr>8.2 开源情报分析的指标</vt:lpstr>
      <vt:lpstr>8.2 开源情报分析的指标</vt:lpstr>
      <vt:lpstr>8.2 开源情报分析的指标</vt:lpstr>
      <vt:lpstr>8.2 开源情报分析的指标</vt:lpstr>
      <vt:lpstr>8.2 开源情报分析的指标</vt:lpstr>
      <vt:lpstr>8.2 开源情报分析的指标</vt:lpstr>
      <vt:lpstr>本章内容</vt:lpstr>
      <vt:lpstr>8.3 开源情报分析</vt:lpstr>
      <vt:lpstr>知识图谱</vt:lpstr>
      <vt:lpstr>知识工程的发展历史</vt:lpstr>
      <vt:lpstr>知识图谱的重要性</vt:lpstr>
      <vt:lpstr>深度学习是炼金术？</vt:lpstr>
      <vt:lpstr>AI 发展的主线</vt:lpstr>
      <vt:lpstr>知识引导的开源情报解析模式</vt:lpstr>
      <vt:lpstr>知识引导的开源情报解析模式</vt:lpstr>
      <vt:lpstr>知识引导的开源情报解析模式</vt:lpstr>
      <vt:lpstr>知识引导的开源情报解析模式</vt:lpstr>
      <vt:lpstr>知识图谱实例</vt:lpstr>
      <vt:lpstr>什么是知识图谱？</vt:lpstr>
      <vt:lpstr>知识从哪儿来？</vt:lpstr>
      <vt:lpstr>从文本中获取知识</vt:lpstr>
      <vt:lpstr>命名实体设别（NER）</vt:lpstr>
      <vt:lpstr>实体识别</vt:lpstr>
      <vt:lpstr>实体分类</vt:lpstr>
      <vt:lpstr>命名实体识别方法</vt:lpstr>
      <vt:lpstr>关系获取方式</vt:lpstr>
      <vt:lpstr>关系抽取任务分类</vt:lpstr>
      <vt:lpstr>前续步骤</vt:lpstr>
      <vt:lpstr>关系抽取</vt:lpstr>
      <vt:lpstr>关系抽取方法分类</vt:lpstr>
      <vt:lpstr>训练数据集</vt:lpstr>
      <vt:lpstr>远程监督方法的缺陷</vt:lpstr>
      <vt:lpstr>基于模式的关系抽取</vt:lpstr>
      <vt:lpstr>基于学习的关系抽取</vt:lpstr>
      <vt:lpstr>基于分类方法的关系抽取</vt:lpstr>
      <vt:lpstr>基于序列标注的关系抽取</vt:lpstr>
      <vt:lpstr>知识融合</vt:lpstr>
      <vt:lpstr>知识推理</vt:lpstr>
      <vt:lpstr>本章内容</vt:lpstr>
      <vt:lpstr>案例一：开源网络威胁情报应用</vt:lpstr>
      <vt:lpstr>案例一：开源网络威胁情报应用</vt:lpstr>
      <vt:lpstr>案例一：开源网络威胁情报应用</vt:lpstr>
      <vt:lpstr>案例一：开源网络威胁情报应用</vt:lpstr>
      <vt:lpstr>案例一：开源网络威胁情报应用</vt:lpstr>
      <vt:lpstr>案例一：开源网络威胁情报应用</vt:lpstr>
      <vt:lpstr>案例一：开源网络威胁情报应用</vt:lpstr>
      <vt:lpstr>案例一：开源网络威胁情报应用</vt:lpstr>
      <vt:lpstr>案例一：开源网络威胁情报应用</vt:lpstr>
      <vt:lpstr>案例一：开源网络威胁情报应用</vt:lpstr>
      <vt:lpstr>案例一：开源网络威胁情报应用</vt:lpstr>
      <vt:lpstr>案例二：区块链开源情报分析</vt:lpstr>
      <vt:lpstr>案例二：区块链开源情报分析</vt:lpstr>
      <vt:lpstr>案例二：区块链开源情报分析</vt:lpstr>
      <vt:lpstr>案例二：区块链开源情报分析</vt:lpstr>
      <vt:lpstr>案例二：区块链开源情报分析</vt:lpstr>
      <vt:lpstr>案例二：区块链开源情报分析</vt:lpstr>
      <vt:lpstr>案例二：区块链开源情报分析</vt:lpstr>
      <vt:lpstr>案例二：区块链开源情报分析</vt:lpstr>
      <vt:lpstr>案例二：区块链开源情报分析</vt:lpstr>
      <vt:lpstr>案例二：区块链开源情报分析</vt:lpstr>
    </vt:vector>
  </TitlesOfParts>
  <Company>NICE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路边一棵树1382538600</cp:lastModifiedBy>
  <cp:revision>2642</cp:revision>
  <dcterms:created xsi:type="dcterms:W3CDTF">2004-03-02T12:35:00Z</dcterms:created>
  <dcterms:modified xsi:type="dcterms:W3CDTF">2024-05-09T08:57:48Z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192FE04443494763937969E7F383AD21_12</vt:lpwstr>
  </property>
</Properties>
</file>